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8" r:id="rId2"/>
    <p:sldId id="262" r:id="rId3"/>
    <p:sldId id="257" r:id="rId4"/>
    <p:sldId id="259" r:id="rId5"/>
    <p:sldId id="260" r:id="rId6"/>
    <p:sldId id="282" r:id="rId7"/>
    <p:sldId id="261" r:id="rId8"/>
    <p:sldId id="264" r:id="rId9"/>
    <p:sldId id="265" r:id="rId10"/>
    <p:sldId id="266" r:id="rId11"/>
    <p:sldId id="267" r:id="rId12"/>
    <p:sldId id="273" r:id="rId13"/>
    <p:sldId id="268" r:id="rId14"/>
    <p:sldId id="270" r:id="rId15"/>
    <p:sldId id="271" r:id="rId16"/>
    <p:sldId id="274" r:id="rId17"/>
    <p:sldId id="277" r:id="rId18"/>
    <p:sldId id="275" r:id="rId19"/>
    <p:sldId id="278" r:id="rId20"/>
    <p:sldId id="276" r:id="rId21"/>
    <p:sldId id="283" r:id="rId22"/>
    <p:sldId id="284" r:id="rId23"/>
    <p:sldId id="280" r:id="rId24"/>
    <p:sldId id="263" r:id="rId25"/>
    <p:sldId id="27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68"/>
    <p:restoredTop sz="45284"/>
  </p:normalViewPr>
  <p:slideViewPr>
    <p:cSldViewPr snapToGrid="0" snapToObjects="1">
      <p:cViewPr varScale="1">
        <p:scale>
          <a:sx n="35" d="100"/>
          <a:sy n="35" d="100"/>
        </p:scale>
        <p:origin x="1474"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09866F-324F-46C4-8638-F38A2E1D4878}"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3F3E4072-BFF3-46E0-B21D-0137F72A13D0}">
      <dgm:prSet phldrT="[Text]"/>
      <dgm:spPr/>
      <dgm:t>
        <a:bodyPr/>
        <a:lstStyle/>
        <a:p>
          <a:r>
            <a:rPr lang="en-US" dirty="0"/>
            <a:t>Academia</a:t>
          </a:r>
        </a:p>
      </dgm:t>
    </dgm:pt>
    <dgm:pt modelId="{C4217FE0-C8AF-4654-8FD7-80BE89D81984}" type="parTrans" cxnId="{7227A4BA-8EAA-4B69-8102-FF48E73F5D92}">
      <dgm:prSet/>
      <dgm:spPr/>
      <dgm:t>
        <a:bodyPr/>
        <a:lstStyle/>
        <a:p>
          <a:endParaRPr lang="en-US"/>
        </a:p>
      </dgm:t>
    </dgm:pt>
    <dgm:pt modelId="{DFE2C4D7-AB20-4970-B9C0-28F358979D11}" type="sibTrans" cxnId="{7227A4BA-8EAA-4B69-8102-FF48E73F5D92}">
      <dgm:prSet/>
      <dgm:spPr/>
      <dgm:t>
        <a:bodyPr/>
        <a:lstStyle/>
        <a:p>
          <a:endParaRPr lang="en-US"/>
        </a:p>
      </dgm:t>
    </dgm:pt>
    <dgm:pt modelId="{E7A222A9-8DDA-40D8-9417-B34B6FD8AB11}">
      <dgm:prSet phldrT="[Text]"/>
      <dgm:spPr/>
      <dgm:t>
        <a:bodyPr/>
        <a:lstStyle/>
        <a:p>
          <a:r>
            <a:rPr lang="en-US" dirty="0"/>
            <a:t>Consulting</a:t>
          </a:r>
        </a:p>
      </dgm:t>
    </dgm:pt>
    <dgm:pt modelId="{51B3A17B-5680-488C-88B0-96CC7A321FBC}" type="parTrans" cxnId="{80769A9E-39C0-459E-81F8-62D999FE3EDB}">
      <dgm:prSet/>
      <dgm:spPr/>
      <dgm:t>
        <a:bodyPr/>
        <a:lstStyle/>
        <a:p>
          <a:endParaRPr lang="en-US"/>
        </a:p>
      </dgm:t>
    </dgm:pt>
    <dgm:pt modelId="{B5DE2319-EF12-44A3-BD63-5FD230A6282B}" type="sibTrans" cxnId="{80769A9E-39C0-459E-81F8-62D999FE3EDB}">
      <dgm:prSet/>
      <dgm:spPr/>
      <dgm:t>
        <a:bodyPr/>
        <a:lstStyle/>
        <a:p>
          <a:endParaRPr lang="en-US"/>
        </a:p>
      </dgm:t>
    </dgm:pt>
    <dgm:pt modelId="{D9F607FB-9BC8-4B1E-8BF6-DEB2A13C7F8F}">
      <dgm:prSet phldrT="[Text]"/>
      <dgm:spPr/>
      <dgm:t>
        <a:bodyPr/>
        <a:lstStyle/>
        <a:p>
          <a:r>
            <a:rPr lang="en-US" dirty="0"/>
            <a:t>Industry</a:t>
          </a:r>
        </a:p>
      </dgm:t>
    </dgm:pt>
    <dgm:pt modelId="{9966F22D-DA04-4E64-A69E-A3058EC5705A}" type="parTrans" cxnId="{2ABC102E-F51D-4FCB-9892-6CF5633DAB7B}">
      <dgm:prSet/>
      <dgm:spPr/>
      <dgm:t>
        <a:bodyPr/>
        <a:lstStyle/>
        <a:p>
          <a:endParaRPr lang="en-US"/>
        </a:p>
      </dgm:t>
    </dgm:pt>
    <dgm:pt modelId="{82E91D6A-5C8A-405B-8904-5E71157A10A4}" type="sibTrans" cxnId="{2ABC102E-F51D-4FCB-9892-6CF5633DAB7B}">
      <dgm:prSet/>
      <dgm:spPr/>
      <dgm:t>
        <a:bodyPr/>
        <a:lstStyle/>
        <a:p>
          <a:endParaRPr lang="en-US"/>
        </a:p>
      </dgm:t>
    </dgm:pt>
    <dgm:pt modelId="{0105F032-BBD3-4411-91B6-19A7BC97535D}">
      <dgm:prSet phldrT="[Text]"/>
      <dgm:spPr/>
      <dgm:t>
        <a:bodyPr/>
        <a:lstStyle/>
        <a:p>
          <a:r>
            <a:rPr lang="en-US" dirty="0"/>
            <a:t>Government</a:t>
          </a:r>
        </a:p>
      </dgm:t>
    </dgm:pt>
    <dgm:pt modelId="{B8512B74-2114-4D02-AACA-D1711540F962}" type="parTrans" cxnId="{4AECDB3D-80DC-4677-B1D1-BEFE73828688}">
      <dgm:prSet/>
      <dgm:spPr/>
      <dgm:t>
        <a:bodyPr/>
        <a:lstStyle/>
        <a:p>
          <a:endParaRPr lang="en-US"/>
        </a:p>
      </dgm:t>
    </dgm:pt>
    <dgm:pt modelId="{74A19130-8484-4B15-9757-5ABACEF098F3}" type="sibTrans" cxnId="{4AECDB3D-80DC-4677-B1D1-BEFE73828688}">
      <dgm:prSet/>
      <dgm:spPr/>
      <dgm:t>
        <a:bodyPr/>
        <a:lstStyle/>
        <a:p>
          <a:endParaRPr lang="en-US"/>
        </a:p>
      </dgm:t>
    </dgm:pt>
    <dgm:pt modelId="{66CE748B-0A6C-47EB-B96B-87275279E71E}">
      <dgm:prSet phldrT="[Text]"/>
      <dgm:spPr/>
      <dgm:t>
        <a:bodyPr/>
        <a:lstStyle/>
        <a:p>
          <a:r>
            <a:rPr lang="en-US" dirty="0"/>
            <a:t>Professor in Business or Psychology</a:t>
          </a:r>
        </a:p>
      </dgm:t>
    </dgm:pt>
    <dgm:pt modelId="{778DC388-C0EF-46C3-A076-71B457E86AAF}" type="parTrans" cxnId="{347EF115-DE83-4BE4-B26D-E5046DEEEC2C}">
      <dgm:prSet/>
      <dgm:spPr/>
      <dgm:t>
        <a:bodyPr/>
        <a:lstStyle/>
        <a:p>
          <a:endParaRPr lang="en-US"/>
        </a:p>
      </dgm:t>
    </dgm:pt>
    <dgm:pt modelId="{1D8007AB-A369-4A09-B70E-84BFECF0EA19}" type="sibTrans" cxnId="{347EF115-DE83-4BE4-B26D-E5046DEEEC2C}">
      <dgm:prSet/>
      <dgm:spPr/>
      <dgm:t>
        <a:bodyPr/>
        <a:lstStyle/>
        <a:p>
          <a:endParaRPr lang="en-US"/>
        </a:p>
      </dgm:t>
    </dgm:pt>
    <dgm:pt modelId="{4E27DF8B-9A29-446A-A120-95065B516B91}">
      <dgm:prSet phldrT="[Text]"/>
      <dgm:spPr/>
      <dgm:t>
        <a:bodyPr/>
        <a:lstStyle/>
        <a:p>
          <a:r>
            <a:rPr lang="en-US" dirty="0"/>
            <a:t>External, Specialist</a:t>
          </a:r>
        </a:p>
      </dgm:t>
    </dgm:pt>
    <dgm:pt modelId="{C044D83D-4247-4CDA-A750-21D8B075BB72}" type="parTrans" cxnId="{8466EFB4-D824-4F5A-8C47-52A971219EF4}">
      <dgm:prSet/>
      <dgm:spPr/>
      <dgm:t>
        <a:bodyPr/>
        <a:lstStyle/>
        <a:p>
          <a:endParaRPr lang="en-US"/>
        </a:p>
      </dgm:t>
    </dgm:pt>
    <dgm:pt modelId="{B0139F72-2991-43DF-9926-93B59E6D7421}" type="sibTrans" cxnId="{8466EFB4-D824-4F5A-8C47-52A971219EF4}">
      <dgm:prSet/>
      <dgm:spPr/>
      <dgm:t>
        <a:bodyPr/>
        <a:lstStyle/>
        <a:p>
          <a:endParaRPr lang="en-US"/>
        </a:p>
      </dgm:t>
    </dgm:pt>
    <dgm:pt modelId="{1DD903ED-C3FC-442F-99C7-F4A11CCABB08}">
      <dgm:prSet phldrT="[Text]"/>
      <dgm:spPr/>
      <dgm:t>
        <a:bodyPr/>
        <a:lstStyle/>
        <a:p>
          <a:r>
            <a:rPr lang="en-US" dirty="0"/>
            <a:t>Medium and Large Companies</a:t>
          </a:r>
        </a:p>
      </dgm:t>
    </dgm:pt>
    <dgm:pt modelId="{5E34827A-0B8F-48E0-82FD-9A60F7074812}" type="parTrans" cxnId="{1778501A-A966-4773-B365-79836A6D019F}">
      <dgm:prSet/>
      <dgm:spPr/>
      <dgm:t>
        <a:bodyPr/>
        <a:lstStyle/>
        <a:p>
          <a:endParaRPr lang="en-US"/>
        </a:p>
      </dgm:t>
    </dgm:pt>
    <dgm:pt modelId="{C1EA1BBA-C653-4527-B2D9-83C9679CC234}" type="sibTrans" cxnId="{1778501A-A966-4773-B365-79836A6D019F}">
      <dgm:prSet/>
      <dgm:spPr/>
      <dgm:t>
        <a:bodyPr/>
        <a:lstStyle/>
        <a:p>
          <a:endParaRPr lang="en-US"/>
        </a:p>
      </dgm:t>
    </dgm:pt>
    <dgm:pt modelId="{EFA5D1AC-E593-4105-8CA2-BDC40889D357}">
      <dgm:prSet phldrT="[Text]"/>
      <dgm:spPr/>
      <dgm:t>
        <a:bodyPr/>
        <a:lstStyle/>
        <a:p>
          <a:r>
            <a:rPr lang="en-US" dirty="0"/>
            <a:t>NASA, Military, Large Agencies</a:t>
          </a:r>
        </a:p>
      </dgm:t>
    </dgm:pt>
    <dgm:pt modelId="{0A776955-1851-4D4A-841A-93A5BCB9AB98}" type="parTrans" cxnId="{8F6B8002-5C3D-451B-BEEE-D3225C137D62}">
      <dgm:prSet/>
      <dgm:spPr/>
      <dgm:t>
        <a:bodyPr/>
        <a:lstStyle/>
        <a:p>
          <a:endParaRPr lang="en-US"/>
        </a:p>
      </dgm:t>
    </dgm:pt>
    <dgm:pt modelId="{9A922284-C299-44D8-96F0-2CBC9F497A1B}" type="sibTrans" cxnId="{8F6B8002-5C3D-451B-BEEE-D3225C137D62}">
      <dgm:prSet/>
      <dgm:spPr/>
      <dgm:t>
        <a:bodyPr/>
        <a:lstStyle/>
        <a:p>
          <a:endParaRPr lang="en-US"/>
        </a:p>
      </dgm:t>
    </dgm:pt>
    <dgm:pt modelId="{A4967C8A-B618-4F84-896E-E08A9C32FEBE}" type="pres">
      <dgm:prSet presAssocID="{EC09866F-324F-46C4-8638-F38A2E1D4878}" presName="linear" presStyleCnt="0">
        <dgm:presLayoutVars>
          <dgm:dir/>
          <dgm:animLvl val="lvl"/>
          <dgm:resizeHandles val="exact"/>
        </dgm:presLayoutVars>
      </dgm:prSet>
      <dgm:spPr/>
    </dgm:pt>
    <dgm:pt modelId="{0E97BE02-F6A8-42A7-A777-2FEF51EC7F94}" type="pres">
      <dgm:prSet presAssocID="{3F3E4072-BFF3-46E0-B21D-0137F72A13D0}" presName="parentLin" presStyleCnt="0"/>
      <dgm:spPr/>
    </dgm:pt>
    <dgm:pt modelId="{00FF871C-F33C-44BE-8DC8-70CC8131D44E}" type="pres">
      <dgm:prSet presAssocID="{3F3E4072-BFF3-46E0-B21D-0137F72A13D0}" presName="parentLeftMargin" presStyleLbl="node1" presStyleIdx="0" presStyleCnt="4"/>
      <dgm:spPr/>
    </dgm:pt>
    <dgm:pt modelId="{EF5645F3-EE9C-4777-A3AE-61D82E6CD8B2}" type="pres">
      <dgm:prSet presAssocID="{3F3E4072-BFF3-46E0-B21D-0137F72A13D0}" presName="parentText" presStyleLbl="node1" presStyleIdx="0" presStyleCnt="4">
        <dgm:presLayoutVars>
          <dgm:chMax val="0"/>
          <dgm:bulletEnabled val="1"/>
        </dgm:presLayoutVars>
      </dgm:prSet>
      <dgm:spPr/>
    </dgm:pt>
    <dgm:pt modelId="{FFAB233C-F5EA-40A2-9E0B-386CE0B21251}" type="pres">
      <dgm:prSet presAssocID="{3F3E4072-BFF3-46E0-B21D-0137F72A13D0}" presName="negativeSpace" presStyleCnt="0"/>
      <dgm:spPr/>
    </dgm:pt>
    <dgm:pt modelId="{EF269B04-CDEA-4AD2-B706-9BDA1CC79DBF}" type="pres">
      <dgm:prSet presAssocID="{3F3E4072-BFF3-46E0-B21D-0137F72A13D0}" presName="childText" presStyleLbl="conFgAcc1" presStyleIdx="0" presStyleCnt="4">
        <dgm:presLayoutVars>
          <dgm:bulletEnabled val="1"/>
        </dgm:presLayoutVars>
      </dgm:prSet>
      <dgm:spPr/>
    </dgm:pt>
    <dgm:pt modelId="{1F43F1D1-341B-42A0-9D8E-8C58B63767E3}" type="pres">
      <dgm:prSet presAssocID="{DFE2C4D7-AB20-4970-B9C0-28F358979D11}" presName="spaceBetweenRectangles" presStyleCnt="0"/>
      <dgm:spPr/>
    </dgm:pt>
    <dgm:pt modelId="{E7CB27C7-116B-4CC7-B797-6EF725831919}" type="pres">
      <dgm:prSet presAssocID="{E7A222A9-8DDA-40D8-9417-B34B6FD8AB11}" presName="parentLin" presStyleCnt="0"/>
      <dgm:spPr/>
    </dgm:pt>
    <dgm:pt modelId="{0465DAF9-1718-47E8-978D-A607A9FFEA41}" type="pres">
      <dgm:prSet presAssocID="{E7A222A9-8DDA-40D8-9417-B34B6FD8AB11}" presName="parentLeftMargin" presStyleLbl="node1" presStyleIdx="0" presStyleCnt="4"/>
      <dgm:spPr/>
    </dgm:pt>
    <dgm:pt modelId="{0218E06D-6562-4D2E-9B56-53A8A66B86C3}" type="pres">
      <dgm:prSet presAssocID="{E7A222A9-8DDA-40D8-9417-B34B6FD8AB11}" presName="parentText" presStyleLbl="node1" presStyleIdx="1" presStyleCnt="4">
        <dgm:presLayoutVars>
          <dgm:chMax val="0"/>
          <dgm:bulletEnabled val="1"/>
        </dgm:presLayoutVars>
      </dgm:prSet>
      <dgm:spPr/>
    </dgm:pt>
    <dgm:pt modelId="{1C5C7072-40D3-443C-B01D-94DB2E099FF9}" type="pres">
      <dgm:prSet presAssocID="{E7A222A9-8DDA-40D8-9417-B34B6FD8AB11}" presName="negativeSpace" presStyleCnt="0"/>
      <dgm:spPr/>
    </dgm:pt>
    <dgm:pt modelId="{7CB97670-5076-4B1C-95D3-FB60B0907BFB}" type="pres">
      <dgm:prSet presAssocID="{E7A222A9-8DDA-40D8-9417-B34B6FD8AB11}" presName="childText" presStyleLbl="conFgAcc1" presStyleIdx="1" presStyleCnt="4">
        <dgm:presLayoutVars>
          <dgm:bulletEnabled val="1"/>
        </dgm:presLayoutVars>
      </dgm:prSet>
      <dgm:spPr/>
    </dgm:pt>
    <dgm:pt modelId="{628CB3D8-8EB2-4365-ACE6-AA7D4152CCF5}" type="pres">
      <dgm:prSet presAssocID="{B5DE2319-EF12-44A3-BD63-5FD230A6282B}" presName="spaceBetweenRectangles" presStyleCnt="0"/>
      <dgm:spPr/>
    </dgm:pt>
    <dgm:pt modelId="{1C03C55A-077E-4B1C-B0C1-18DE1CDCFE84}" type="pres">
      <dgm:prSet presAssocID="{D9F607FB-9BC8-4B1E-8BF6-DEB2A13C7F8F}" presName="parentLin" presStyleCnt="0"/>
      <dgm:spPr/>
    </dgm:pt>
    <dgm:pt modelId="{18EFFB06-8E1B-4741-AD15-3E524BA62376}" type="pres">
      <dgm:prSet presAssocID="{D9F607FB-9BC8-4B1E-8BF6-DEB2A13C7F8F}" presName="parentLeftMargin" presStyleLbl="node1" presStyleIdx="1" presStyleCnt="4"/>
      <dgm:spPr/>
    </dgm:pt>
    <dgm:pt modelId="{B34DC52B-FEC0-4D94-8D4E-2EA12BC139BD}" type="pres">
      <dgm:prSet presAssocID="{D9F607FB-9BC8-4B1E-8BF6-DEB2A13C7F8F}" presName="parentText" presStyleLbl="node1" presStyleIdx="2" presStyleCnt="4">
        <dgm:presLayoutVars>
          <dgm:chMax val="0"/>
          <dgm:bulletEnabled val="1"/>
        </dgm:presLayoutVars>
      </dgm:prSet>
      <dgm:spPr/>
    </dgm:pt>
    <dgm:pt modelId="{65C9538D-99F7-44F4-9960-0F8939008818}" type="pres">
      <dgm:prSet presAssocID="{D9F607FB-9BC8-4B1E-8BF6-DEB2A13C7F8F}" presName="negativeSpace" presStyleCnt="0"/>
      <dgm:spPr/>
    </dgm:pt>
    <dgm:pt modelId="{A30319D6-C5D2-45B0-9B33-E1FB58EA02EF}" type="pres">
      <dgm:prSet presAssocID="{D9F607FB-9BC8-4B1E-8BF6-DEB2A13C7F8F}" presName="childText" presStyleLbl="conFgAcc1" presStyleIdx="2" presStyleCnt="4">
        <dgm:presLayoutVars>
          <dgm:bulletEnabled val="1"/>
        </dgm:presLayoutVars>
      </dgm:prSet>
      <dgm:spPr/>
    </dgm:pt>
    <dgm:pt modelId="{700DB6C0-FE03-4434-BA10-DA4DFFEC8946}" type="pres">
      <dgm:prSet presAssocID="{82E91D6A-5C8A-405B-8904-5E71157A10A4}" presName="spaceBetweenRectangles" presStyleCnt="0"/>
      <dgm:spPr/>
    </dgm:pt>
    <dgm:pt modelId="{B4710DD9-2322-40B5-A0F5-C9944093C5A2}" type="pres">
      <dgm:prSet presAssocID="{0105F032-BBD3-4411-91B6-19A7BC97535D}" presName="parentLin" presStyleCnt="0"/>
      <dgm:spPr/>
    </dgm:pt>
    <dgm:pt modelId="{1DEE5543-F995-4CFF-9DF3-D7401C35FA2C}" type="pres">
      <dgm:prSet presAssocID="{0105F032-BBD3-4411-91B6-19A7BC97535D}" presName="parentLeftMargin" presStyleLbl="node1" presStyleIdx="2" presStyleCnt="4"/>
      <dgm:spPr/>
    </dgm:pt>
    <dgm:pt modelId="{B983AE28-5C56-403E-A0C8-D815D99ACF89}" type="pres">
      <dgm:prSet presAssocID="{0105F032-BBD3-4411-91B6-19A7BC97535D}" presName="parentText" presStyleLbl="node1" presStyleIdx="3" presStyleCnt="4">
        <dgm:presLayoutVars>
          <dgm:chMax val="0"/>
          <dgm:bulletEnabled val="1"/>
        </dgm:presLayoutVars>
      </dgm:prSet>
      <dgm:spPr/>
    </dgm:pt>
    <dgm:pt modelId="{1DBADC72-3278-44D4-9F9C-994A7A0EC9CD}" type="pres">
      <dgm:prSet presAssocID="{0105F032-BBD3-4411-91B6-19A7BC97535D}" presName="negativeSpace" presStyleCnt="0"/>
      <dgm:spPr/>
    </dgm:pt>
    <dgm:pt modelId="{762354D6-DD6E-4B9D-A8E3-6323852B5E38}" type="pres">
      <dgm:prSet presAssocID="{0105F032-BBD3-4411-91B6-19A7BC97535D}" presName="childText" presStyleLbl="conFgAcc1" presStyleIdx="3" presStyleCnt="4">
        <dgm:presLayoutVars>
          <dgm:bulletEnabled val="1"/>
        </dgm:presLayoutVars>
      </dgm:prSet>
      <dgm:spPr/>
    </dgm:pt>
  </dgm:ptLst>
  <dgm:cxnLst>
    <dgm:cxn modelId="{63F9D500-8122-414C-AB8D-B16A3839B87D}" type="presOf" srcId="{0105F032-BBD3-4411-91B6-19A7BC97535D}" destId="{1DEE5543-F995-4CFF-9DF3-D7401C35FA2C}" srcOrd="0" destOrd="0" presId="urn:microsoft.com/office/officeart/2005/8/layout/list1"/>
    <dgm:cxn modelId="{8F6B8002-5C3D-451B-BEEE-D3225C137D62}" srcId="{0105F032-BBD3-4411-91B6-19A7BC97535D}" destId="{EFA5D1AC-E593-4105-8CA2-BDC40889D357}" srcOrd="0" destOrd="0" parTransId="{0A776955-1851-4D4A-841A-93A5BCB9AB98}" sibTransId="{9A922284-C299-44D8-96F0-2CBC9F497A1B}"/>
    <dgm:cxn modelId="{347EF115-DE83-4BE4-B26D-E5046DEEEC2C}" srcId="{3F3E4072-BFF3-46E0-B21D-0137F72A13D0}" destId="{66CE748B-0A6C-47EB-B96B-87275279E71E}" srcOrd="0" destOrd="0" parTransId="{778DC388-C0EF-46C3-A076-71B457E86AAF}" sibTransId="{1D8007AB-A369-4A09-B70E-84BFECF0EA19}"/>
    <dgm:cxn modelId="{1778501A-A966-4773-B365-79836A6D019F}" srcId="{D9F607FB-9BC8-4B1E-8BF6-DEB2A13C7F8F}" destId="{1DD903ED-C3FC-442F-99C7-F4A11CCABB08}" srcOrd="0" destOrd="0" parTransId="{5E34827A-0B8F-48E0-82FD-9A60F7074812}" sibTransId="{C1EA1BBA-C653-4527-B2D9-83C9679CC234}"/>
    <dgm:cxn modelId="{90302A26-4871-4282-9780-B21D33B8BF79}" type="presOf" srcId="{E7A222A9-8DDA-40D8-9417-B34B6FD8AB11}" destId="{0218E06D-6562-4D2E-9B56-53A8A66B86C3}" srcOrd="1" destOrd="0" presId="urn:microsoft.com/office/officeart/2005/8/layout/list1"/>
    <dgm:cxn modelId="{2ABC102E-F51D-4FCB-9892-6CF5633DAB7B}" srcId="{EC09866F-324F-46C4-8638-F38A2E1D4878}" destId="{D9F607FB-9BC8-4B1E-8BF6-DEB2A13C7F8F}" srcOrd="2" destOrd="0" parTransId="{9966F22D-DA04-4E64-A69E-A3058EC5705A}" sibTransId="{82E91D6A-5C8A-405B-8904-5E71157A10A4}"/>
    <dgm:cxn modelId="{4AECDB3D-80DC-4677-B1D1-BEFE73828688}" srcId="{EC09866F-324F-46C4-8638-F38A2E1D4878}" destId="{0105F032-BBD3-4411-91B6-19A7BC97535D}" srcOrd="3" destOrd="0" parTransId="{B8512B74-2114-4D02-AACA-D1711540F962}" sibTransId="{74A19130-8484-4B15-9757-5ABACEF098F3}"/>
    <dgm:cxn modelId="{DA7F685F-FFEB-4AA9-81D4-B86D3B128953}" type="presOf" srcId="{EFA5D1AC-E593-4105-8CA2-BDC40889D357}" destId="{762354D6-DD6E-4B9D-A8E3-6323852B5E38}" srcOrd="0" destOrd="0" presId="urn:microsoft.com/office/officeart/2005/8/layout/list1"/>
    <dgm:cxn modelId="{1AE3D94B-1FD7-4B35-AD66-4054F7391AEA}" type="presOf" srcId="{0105F032-BBD3-4411-91B6-19A7BC97535D}" destId="{B983AE28-5C56-403E-A0C8-D815D99ACF89}" srcOrd="1" destOrd="0" presId="urn:microsoft.com/office/officeart/2005/8/layout/list1"/>
    <dgm:cxn modelId="{DD097756-6D3A-4CF4-A3F7-C67FBE460CD8}" type="presOf" srcId="{66CE748B-0A6C-47EB-B96B-87275279E71E}" destId="{EF269B04-CDEA-4AD2-B706-9BDA1CC79DBF}" srcOrd="0" destOrd="0" presId="urn:microsoft.com/office/officeart/2005/8/layout/list1"/>
    <dgm:cxn modelId="{7457A18C-BE69-4210-94F0-1734A74DF112}" type="presOf" srcId="{D9F607FB-9BC8-4B1E-8BF6-DEB2A13C7F8F}" destId="{B34DC52B-FEC0-4D94-8D4E-2EA12BC139BD}" srcOrd="1" destOrd="0" presId="urn:microsoft.com/office/officeart/2005/8/layout/list1"/>
    <dgm:cxn modelId="{29A53690-583C-4AD8-8277-560EA7AB06C5}" type="presOf" srcId="{3F3E4072-BFF3-46E0-B21D-0137F72A13D0}" destId="{00FF871C-F33C-44BE-8DC8-70CC8131D44E}" srcOrd="0" destOrd="0" presId="urn:microsoft.com/office/officeart/2005/8/layout/list1"/>
    <dgm:cxn modelId="{00323A9C-8C63-4C57-9248-56C1222A2BCD}" type="presOf" srcId="{4E27DF8B-9A29-446A-A120-95065B516B91}" destId="{7CB97670-5076-4B1C-95D3-FB60B0907BFB}" srcOrd="0" destOrd="0" presId="urn:microsoft.com/office/officeart/2005/8/layout/list1"/>
    <dgm:cxn modelId="{80769A9E-39C0-459E-81F8-62D999FE3EDB}" srcId="{EC09866F-324F-46C4-8638-F38A2E1D4878}" destId="{E7A222A9-8DDA-40D8-9417-B34B6FD8AB11}" srcOrd="1" destOrd="0" parTransId="{51B3A17B-5680-488C-88B0-96CC7A321FBC}" sibTransId="{B5DE2319-EF12-44A3-BD63-5FD230A6282B}"/>
    <dgm:cxn modelId="{8466EFB4-D824-4F5A-8C47-52A971219EF4}" srcId="{E7A222A9-8DDA-40D8-9417-B34B6FD8AB11}" destId="{4E27DF8B-9A29-446A-A120-95065B516B91}" srcOrd="0" destOrd="0" parTransId="{C044D83D-4247-4CDA-A750-21D8B075BB72}" sibTransId="{B0139F72-2991-43DF-9926-93B59E6D7421}"/>
    <dgm:cxn modelId="{7227A4BA-8EAA-4B69-8102-FF48E73F5D92}" srcId="{EC09866F-324F-46C4-8638-F38A2E1D4878}" destId="{3F3E4072-BFF3-46E0-B21D-0137F72A13D0}" srcOrd="0" destOrd="0" parTransId="{C4217FE0-C8AF-4654-8FD7-80BE89D81984}" sibTransId="{DFE2C4D7-AB20-4970-B9C0-28F358979D11}"/>
    <dgm:cxn modelId="{B7086ED2-E8DD-43D1-AE9F-D34CE17B2B0F}" type="presOf" srcId="{1DD903ED-C3FC-442F-99C7-F4A11CCABB08}" destId="{A30319D6-C5D2-45B0-9B33-E1FB58EA02EF}" srcOrd="0" destOrd="0" presId="urn:microsoft.com/office/officeart/2005/8/layout/list1"/>
    <dgm:cxn modelId="{DABDC7DF-4B75-442C-B1C7-E2003F6E6031}" type="presOf" srcId="{EC09866F-324F-46C4-8638-F38A2E1D4878}" destId="{A4967C8A-B618-4F84-896E-E08A9C32FEBE}" srcOrd="0" destOrd="0" presId="urn:microsoft.com/office/officeart/2005/8/layout/list1"/>
    <dgm:cxn modelId="{A6042FF3-4C2A-42A2-83E2-310DDEED46D2}" type="presOf" srcId="{E7A222A9-8DDA-40D8-9417-B34B6FD8AB11}" destId="{0465DAF9-1718-47E8-978D-A607A9FFEA41}" srcOrd="0" destOrd="0" presId="urn:microsoft.com/office/officeart/2005/8/layout/list1"/>
    <dgm:cxn modelId="{496324F6-C902-402F-8C66-EB3D3368AA71}" type="presOf" srcId="{3F3E4072-BFF3-46E0-B21D-0137F72A13D0}" destId="{EF5645F3-EE9C-4777-A3AE-61D82E6CD8B2}" srcOrd="1" destOrd="0" presId="urn:microsoft.com/office/officeart/2005/8/layout/list1"/>
    <dgm:cxn modelId="{9FDA5CFE-749D-4176-B9F7-7C8B821E3312}" type="presOf" srcId="{D9F607FB-9BC8-4B1E-8BF6-DEB2A13C7F8F}" destId="{18EFFB06-8E1B-4741-AD15-3E524BA62376}" srcOrd="0" destOrd="0" presId="urn:microsoft.com/office/officeart/2005/8/layout/list1"/>
    <dgm:cxn modelId="{E6977CDC-9DEE-4E30-8E1D-442CFBBC9038}" type="presParOf" srcId="{A4967C8A-B618-4F84-896E-E08A9C32FEBE}" destId="{0E97BE02-F6A8-42A7-A777-2FEF51EC7F94}" srcOrd="0" destOrd="0" presId="urn:microsoft.com/office/officeart/2005/8/layout/list1"/>
    <dgm:cxn modelId="{1A2F9F62-84FD-485F-8A21-86EAD6DFCB90}" type="presParOf" srcId="{0E97BE02-F6A8-42A7-A777-2FEF51EC7F94}" destId="{00FF871C-F33C-44BE-8DC8-70CC8131D44E}" srcOrd="0" destOrd="0" presId="urn:microsoft.com/office/officeart/2005/8/layout/list1"/>
    <dgm:cxn modelId="{6DB909E1-C3E9-4871-8EE4-D11B472CD744}" type="presParOf" srcId="{0E97BE02-F6A8-42A7-A777-2FEF51EC7F94}" destId="{EF5645F3-EE9C-4777-A3AE-61D82E6CD8B2}" srcOrd="1" destOrd="0" presId="urn:microsoft.com/office/officeart/2005/8/layout/list1"/>
    <dgm:cxn modelId="{47473383-0984-49FF-BB66-D6BDC22E5BBA}" type="presParOf" srcId="{A4967C8A-B618-4F84-896E-E08A9C32FEBE}" destId="{FFAB233C-F5EA-40A2-9E0B-386CE0B21251}" srcOrd="1" destOrd="0" presId="urn:microsoft.com/office/officeart/2005/8/layout/list1"/>
    <dgm:cxn modelId="{EC597A46-A622-4201-B714-FDD35C86A2F1}" type="presParOf" srcId="{A4967C8A-B618-4F84-896E-E08A9C32FEBE}" destId="{EF269B04-CDEA-4AD2-B706-9BDA1CC79DBF}" srcOrd="2" destOrd="0" presId="urn:microsoft.com/office/officeart/2005/8/layout/list1"/>
    <dgm:cxn modelId="{FE80FB3F-67A5-40E2-A2DB-B502CF30D73B}" type="presParOf" srcId="{A4967C8A-B618-4F84-896E-E08A9C32FEBE}" destId="{1F43F1D1-341B-42A0-9D8E-8C58B63767E3}" srcOrd="3" destOrd="0" presId="urn:microsoft.com/office/officeart/2005/8/layout/list1"/>
    <dgm:cxn modelId="{CA5D621D-9A47-4F05-9E14-CCDBE092CF8C}" type="presParOf" srcId="{A4967C8A-B618-4F84-896E-E08A9C32FEBE}" destId="{E7CB27C7-116B-4CC7-B797-6EF725831919}" srcOrd="4" destOrd="0" presId="urn:microsoft.com/office/officeart/2005/8/layout/list1"/>
    <dgm:cxn modelId="{4D315CD9-E4A9-4AA1-B207-20641DD74C21}" type="presParOf" srcId="{E7CB27C7-116B-4CC7-B797-6EF725831919}" destId="{0465DAF9-1718-47E8-978D-A607A9FFEA41}" srcOrd="0" destOrd="0" presId="urn:microsoft.com/office/officeart/2005/8/layout/list1"/>
    <dgm:cxn modelId="{2C4BEB49-A0DF-425D-87C5-C63AC2E37B28}" type="presParOf" srcId="{E7CB27C7-116B-4CC7-B797-6EF725831919}" destId="{0218E06D-6562-4D2E-9B56-53A8A66B86C3}" srcOrd="1" destOrd="0" presId="urn:microsoft.com/office/officeart/2005/8/layout/list1"/>
    <dgm:cxn modelId="{8AC4CC0D-2D43-47C1-AA6E-BE95C9B7FE84}" type="presParOf" srcId="{A4967C8A-B618-4F84-896E-E08A9C32FEBE}" destId="{1C5C7072-40D3-443C-B01D-94DB2E099FF9}" srcOrd="5" destOrd="0" presId="urn:microsoft.com/office/officeart/2005/8/layout/list1"/>
    <dgm:cxn modelId="{B2F845C4-3720-4043-8735-E9173D7D9BB2}" type="presParOf" srcId="{A4967C8A-B618-4F84-896E-E08A9C32FEBE}" destId="{7CB97670-5076-4B1C-95D3-FB60B0907BFB}" srcOrd="6" destOrd="0" presId="urn:microsoft.com/office/officeart/2005/8/layout/list1"/>
    <dgm:cxn modelId="{553CB747-75D0-4211-9E79-8072F4EA7425}" type="presParOf" srcId="{A4967C8A-B618-4F84-896E-E08A9C32FEBE}" destId="{628CB3D8-8EB2-4365-ACE6-AA7D4152CCF5}" srcOrd="7" destOrd="0" presId="urn:microsoft.com/office/officeart/2005/8/layout/list1"/>
    <dgm:cxn modelId="{0514A97A-A8BB-4B19-BBF5-5A23BA827343}" type="presParOf" srcId="{A4967C8A-B618-4F84-896E-E08A9C32FEBE}" destId="{1C03C55A-077E-4B1C-B0C1-18DE1CDCFE84}" srcOrd="8" destOrd="0" presId="urn:microsoft.com/office/officeart/2005/8/layout/list1"/>
    <dgm:cxn modelId="{6A87CAFA-5108-430B-919D-AD7844211D79}" type="presParOf" srcId="{1C03C55A-077E-4B1C-B0C1-18DE1CDCFE84}" destId="{18EFFB06-8E1B-4741-AD15-3E524BA62376}" srcOrd="0" destOrd="0" presId="urn:microsoft.com/office/officeart/2005/8/layout/list1"/>
    <dgm:cxn modelId="{955EE795-25D2-4A7E-BB31-3AD5DDBD8B2C}" type="presParOf" srcId="{1C03C55A-077E-4B1C-B0C1-18DE1CDCFE84}" destId="{B34DC52B-FEC0-4D94-8D4E-2EA12BC139BD}" srcOrd="1" destOrd="0" presId="urn:microsoft.com/office/officeart/2005/8/layout/list1"/>
    <dgm:cxn modelId="{8EDEC805-CF23-40CC-A8E9-9EF9BD25B029}" type="presParOf" srcId="{A4967C8A-B618-4F84-896E-E08A9C32FEBE}" destId="{65C9538D-99F7-44F4-9960-0F8939008818}" srcOrd="9" destOrd="0" presId="urn:microsoft.com/office/officeart/2005/8/layout/list1"/>
    <dgm:cxn modelId="{B84FD8B2-FE29-4A71-A3D0-23DB14B4346A}" type="presParOf" srcId="{A4967C8A-B618-4F84-896E-E08A9C32FEBE}" destId="{A30319D6-C5D2-45B0-9B33-E1FB58EA02EF}" srcOrd="10" destOrd="0" presId="urn:microsoft.com/office/officeart/2005/8/layout/list1"/>
    <dgm:cxn modelId="{2EC4CB41-70B6-4092-B375-10A4606B6223}" type="presParOf" srcId="{A4967C8A-B618-4F84-896E-E08A9C32FEBE}" destId="{700DB6C0-FE03-4434-BA10-DA4DFFEC8946}" srcOrd="11" destOrd="0" presId="urn:microsoft.com/office/officeart/2005/8/layout/list1"/>
    <dgm:cxn modelId="{37EE4131-729B-418A-9957-28D34536A119}" type="presParOf" srcId="{A4967C8A-B618-4F84-896E-E08A9C32FEBE}" destId="{B4710DD9-2322-40B5-A0F5-C9944093C5A2}" srcOrd="12" destOrd="0" presId="urn:microsoft.com/office/officeart/2005/8/layout/list1"/>
    <dgm:cxn modelId="{9F38240F-2DC6-4993-A995-0FAFA751D8B3}" type="presParOf" srcId="{B4710DD9-2322-40B5-A0F5-C9944093C5A2}" destId="{1DEE5543-F995-4CFF-9DF3-D7401C35FA2C}" srcOrd="0" destOrd="0" presId="urn:microsoft.com/office/officeart/2005/8/layout/list1"/>
    <dgm:cxn modelId="{D400299B-1CAA-4CCE-BF42-547EB562A493}" type="presParOf" srcId="{B4710DD9-2322-40B5-A0F5-C9944093C5A2}" destId="{B983AE28-5C56-403E-A0C8-D815D99ACF89}" srcOrd="1" destOrd="0" presId="urn:microsoft.com/office/officeart/2005/8/layout/list1"/>
    <dgm:cxn modelId="{ED3D68CE-985E-436B-9F3A-E59A9BD081D0}" type="presParOf" srcId="{A4967C8A-B618-4F84-896E-E08A9C32FEBE}" destId="{1DBADC72-3278-44D4-9F9C-994A7A0EC9CD}" srcOrd="13" destOrd="0" presId="urn:microsoft.com/office/officeart/2005/8/layout/list1"/>
    <dgm:cxn modelId="{62447863-B6AA-4C9B-8504-70761B8E7768}" type="presParOf" srcId="{A4967C8A-B618-4F84-896E-E08A9C32FEBE}" destId="{762354D6-DD6E-4B9D-A8E3-6323852B5E38}" srcOrd="14"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69B04-CDEA-4AD2-B706-9BDA1CC79DBF}">
      <dsp:nvSpPr>
        <dsp:cNvPr id="0" name=""/>
        <dsp:cNvSpPr/>
      </dsp:nvSpPr>
      <dsp:spPr>
        <a:xfrm>
          <a:off x="0" y="350804"/>
          <a:ext cx="10515600" cy="80797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95732" rIns="81612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Professor in Business or Psychology</a:t>
          </a:r>
        </a:p>
      </dsp:txBody>
      <dsp:txXfrm>
        <a:off x="0" y="350804"/>
        <a:ext cx="10515600" cy="807975"/>
      </dsp:txXfrm>
    </dsp:sp>
    <dsp:sp modelId="{EF5645F3-EE9C-4777-A3AE-61D82E6CD8B2}">
      <dsp:nvSpPr>
        <dsp:cNvPr id="0" name=""/>
        <dsp:cNvSpPr/>
      </dsp:nvSpPr>
      <dsp:spPr>
        <a:xfrm>
          <a:off x="525780" y="70364"/>
          <a:ext cx="7360920" cy="560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44550">
            <a:lnSpc>
              <a:spcPct val="90000"/>
            </a:lnSpc>
            <a:spcBef>
              <a:spcPct val="0"/>
            </a:spcBef>
            <a:spcAft>
              <a:spcPct val="35000"/>
            </a:spcAft>
            <a:buNone/>
          </a:pPr>
          <a:r>
            <a:rPr lang="en-US" sz="1900" kern="1200" dirty="0"/>
            <a:t>Academia</a:t>
          </a:r>
        </a:p>
      </dsp:txBody>
      <dsp:txXfrm>
        <a:off x="553160" y="97744"/>
        <a:ext cx="7306160" cy="506120"/>
      </dsp:txXfrm>
    </dsp:sp>
    <dsp:sp modelId="{7CB97670-5076-4B1C-95D3-FB60B0907BFB}">
      <dsp:nvSpPr>
        <dsp:cNvPr id="0" name=""/>
        <dsp:cNvSpPr/>
      </dsp:nvSpPr>
      <dsp:spPr>
        <a:xfrm>
          <a:off x="0" y="1541819"/>
          <a:ext cx="10515600" cy="807975"/>
        </a:xfrm>
        <a:prstGeom prst="rect">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95732" rIns="81612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External, Specialist</a:t>
          </a:r>
        </a:p>
      </dsp:txBody>
      <dsp:txXfrm>
        <a:off x="0" y="1541819"/>
        <a:ext cx="10515600" cy="807975"/>
      </dsp:txXfrm>
    </dsp:sp>
    <dsp:sp modelId="{0218E06D-6562-4D2E-9B56-53A8A66B86C3}">
      <dsp:nvSpPr>
        <dsp:cNvPr id="0" name=""/>
        <dsp:cNvSpPr/>
      </dsp:nvSpPr>
      <dsp:spPr>
        <a:xfrm>
          <a:off x="525780" y="1261379"/>
          <a:ext cx="7360920" cy="56088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44550">
            <a:lnSpc>
              <a:spcPct val="90000"/>
            </a:lnSpc>
            <a:spcBef>
              <a:spcPct val="0"/>
            </a:spcBef>
            <a:spcAft>
              <a:spcPct val="35000"/>
            </a:spcAft>
            <a:buNone/>
          </a:pPr>
          <a:r>
            <a:rPr lang="en-US" sz="1900" kern="1200" dirty="0"/>
            <a:t>Consulting</a:t>
          </a:r>
        </a:p>
      </dsp:txBody>
      <dsp:txXfrm>
        <a:off x="553160" y="1288759"/>
        <a:ext cx="7306160" cy="506120"/>
      </dsp:txXfrm>
    </dsp:sp>
    <dsp:sp modelId="{A30319D6-C5D2-45B0-9B33-E1FB58EA02EF}">
      <dsp:nvSpPr>
        <dsp:cNvPr id="0" name=""/>
        <dsp:cNvSpPr/>
      </dsp:nvSpPr>
      <dsp:spPr>
        <a:xfrm>
          <a:off x="0" y="2732834"/>
          <a:ext cx="10515600" cy="807975"/>
        </a:xfrm>
        <a:prstGeom prst="rect">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95732" rIns="81612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Medium and Large Companies</a:t>
          </a:r>
        </a:p>
      </dsp:txBody>
      <dsp:txXfrm>
        <a:off x="0" y="2732834"/>
        <a:ext cx="10515600" cy="807975"/>
      </dsp:txXfrm>
    </dsp:sp>
    <dsp:sp modelId="{B34DC52B-FEC0-4D94-8D4E-2EA12BC139BD}">
      <dsp:nvSpPr>
        <dsp:cNvPr id="0" name=""/>
        <dsp:cNvSpPr/>
      </dsp:nvSpPr>
      <dsp:spPr>
        <a:xfrm>
          <a:off x="525780" y="2452394"/>
          <a:ext cx="7360920" cy="56088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44550">
            <a:lnSpc>
              <a:spcPct val="90000"/>
            </a:lnSpc>
            <a:spcBef>
              <a:spcPct val="0"/>
            </a:spcBef>
            <a:spcAft>
              <a:spcPct val="35000"/>
            </a:spcAft>
            <a:buNone/>
          </a:pPr>
          <a:r>
            <a:rPr lang="en-US" sz="1900" kern="1200" dirty="0"/>
            <a:t>Industry</a:t>
          </a:r>
        </a:p>
      </dsp:txBody>
      <dsp:txXfrm>
        <a:off x="553160" y="2479774"/>
        <a:ext cx="7306160" cy="506120"/>
      </dsp:txXfrm>
    </dsp:sp>
    <dsp:sp modelId="{762354D6-DD6E-4B9D-A8E3-6323852B5E38}">
      <dsp:nvSpPr>
        <dsp:cNvPr id="0" name=""/>
        <dsp:cNvSpPr/>
      </dsp:nvSpPr>
      <dsp:spPr>
        <a:xfrm>
          <a:off x="0" y="3923849"/>
          <a:ext cx="10515600" cy="807975"/>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95732" rIns="81612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NASA, Military, Large Agencies</a:t>
          </a:r>
        </a:p>
      </dsp:txBody>
      <dsp:txXfrm>
        <a:off x="0" y="3923849"/>
        <a:ext cx="10515600" cy="807975"/>
      </dsp:txXfrm>
    </dsp:sp>
    <dsp:sp modelId="{B983AE28-5C56-403E-A0C8-D815D99ACF89}">
      <dsp:nvSpPr>
        <dsp:cNvPr id="0" name=""/>
        <dsp:cNvSpPr/>
      </dsp:nvSpPr>
      <dsp:spPr>
        <a:xfrm>
          <a:off x="525780" y="3643409"/>
          <a:ext cx="7360920" cy="5608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44550">
            <a:lnSpc>
              <a:spcPct val="90000"/>
            </a:lnSpc>
            <a:spcBef>
              <a:spcPct val="0"/>
            </a:spcBef>
            <a:spcAft>
              <a:spcPct val="35000"/>
            </a:spcAft>
            <a:buNone/>
          </a:pPr>
          <a:r>
            <a:rPr lang="en-US" sz="1900" kern="1200" dirty="0"/>
            <a:t>Government</a:t>
          </a:r>
        </a:p>
      </dsp:txBody>
      <dsp:txXfrm>
        <a:off x="553160" y="3670789"/>
        <a:ext cx="730616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C9095A-9F28-FC4F-801F-68FDF9089C55}" type="datetimeFigureOut">
              <a:rPr lang="en-US" smtClean="0"/>
              <a:t>8/29/2020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987E3-BAA4-F942-8D72-6C803A21B6CC}" type="slidenum">
              <a:rPr lang="en-US" smtClean="0"/>
              <a:t>‹#›</a:t>
            </a:fld>
            <a:endParaRPr lang="en-US"/>
          </a:p>
        </p:txBody>
      </p:sp>
    </p:spTree>
    <p:extLst>
      <p:ext uri="{BB962C8B-B14F-4D97-AF65-F5344CB8AC3E}">
        <p14:creationId xmlns:p14="http://schemas.microsoft.com/office/powerpoint/2010/main" val="3140833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youtu.be/Wamkx8luZf4"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s://urldefense.proofpoint.com/v2/url?u=https-3A__youtu.be_DLR6eCrLih0&amp;d=DwMF-g&amp;c=Cu5g146wZdoqVuKpTNsYHeFX_rg6kWhlkLF8Eft-wwo&amp;r=hHWCt0QZhxpB0l-UTHYFje3SeWADmrA0PwHeYt2etFE&amp;m=f6B_tHLZ_7_ugZ0GODFZCNSwbqCSTbaadJRIM1tOXRw&amp;s=nydsU_BaQ5021YAo_KbrEE3XVfoqcvv0ShU1_-_oaLA&amp;e=" TargetMode="External"/><Relationship Id="rId4" Type="http://schemas.openxmlformats.org/officeDocument/2006/relationships/hyperlink" Target="https://urldefense.proofpoint.com/v2/url?u=https-3A__youtu.be_9LD19HOy4hM&amp;d=DwMF-g&amp;c=Cu5g146wZdoqVuKpTNsYHeFX_rg6kWhlkLF8Eft-wwo&amp;r=hHWCt0QZhxpB0l-UTHYFje3SeWADmrA0PwHeYt2etFE&amp;m=f6B_tHLZ_7_ugZ0GODFZCNSwbqCSTbaadJRIM1tOXRw&amp;s=bv3kVSJ9CZMxH9_7zLOSV1yDC2j9TNVp5drp9fNLbNo&amp;e="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1</a:t>
            </a:fld>
            <a:endParaRPr lang="en-US"/>
          </a:p>
        </p:txBody>
      </p:sp>
    </p:spTree>
    <p:extLst>
      <p:ext uri="{BB962C8B-B14F-4D97-AF65-F5344CB8AC3E}">
        <p14:creationId xmlns:p14="http://schemas.microsoft.com/office/powerpoint/2010/main" val="2067836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Job analysis can fall under one of two categories: </a:t>
            </a:r>
          </a:p>
          <a:p>
            <a:endParaRPr lang="en-US" dirty="0"/>
          </a:p>
          <a:p>
            <a:r>
              <a:rPr lang="en-US" dirty="0"/>
              <a:t>Work-oriented and worker-oriented...</a:t>
            </a:r>
          </a:p>
          <a:p>
            <a:endParaRPr lang="en-US" dirty="0"/>
          </a:p>
          <a:p>
            <a:r>
              <a:rPr lang="en-US" dirty="0"/>
              <a:t>Work-oriented example: For example, a retail store sales clerk might assist customers in finding merchandise, answer customer questions, use a cash register to take money and make change, bag the merchandise, and thank the customer among other responsibilities </a:t>
            </a:r>
          </a:p>
          <a:p>
            <a:endParaRPr lang="en-US" dirty="0"/>
          </a:p>
          <a:p>
            <a:r>
              <a:rPr lang="en-US" dirty="0"/>
              <a:t>KSA’s: knowledge (things they know), skills (such as presentation skills), abilities (more stable, such as mathematical ability)</a:t>
            </a:r>
          </a:p>
          <a:p>
            <a:r>
              <a:rPr lang="en-US" dirty="0"/>
              <a:t>Worker-oriented example: For example, a retail sales clerk might need to be friendly, detail-oriented, reliable, and have the ability to learn about new merchandise the store has in stock…</a:t>
            </a:r>
          </a:p>
          <a:p>
            <a:endParaRPr lang="en-US" dirty="0"/>
          </a:p>
          <a:p>
            <a:r>
              <a:rPr lang="en-US" dirty="0"/>
              <a:t>Fairly similar, both involve… </a:t>
            </a:r>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10</a:t>
            </a:fld>
            <a:endParaRPr lang="en-US"/>
          </a:p>
        </p:txBody>
      </p:sp>
    </p:spTree>
    <p:extLst>
      <p:ext uri="{BB962C8B-B14F-4D97-AF65-F5344CB8AC3E}">
        <p14:creationId xmlns:p14="http://schemas.microsoft.com/office/powerpoint/2010/main" val="1797425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an I/O psychologist understands what a job entails, and the requirements necessary to do the job, they can use this information to aid in the hiring process… </a:t>
            </a:r>
          </a:p>
          <a:p>
            <a:endParaRPr lang="en-US" dirty="0"/>
          </a:p>
          <a:p>
            <a:pPr marL="171450" indent="-171450">
              <a:buFontTx/>
              <a:buChar char="-"/>
            </a:pPr>
            <a:r>
              <a:rPr lang="en-US" dirty="0"/>
              <a:t>Recruitment is focused on attracting people (preferably the right people) to submit applications for open positions in an organization. Nowadays, this is typically done using technology (i.e. LinkedIn, Facebook, Google, Indeed.com, etc.). I/O psychologists typically help organizations attract the right candidates based on the job analysis and the culture of the organization</a:t>
            </a:r>
          </a:p>
          <a:p>
            <a:pPr marL="171450" indent="-171450">
              <a:buFontTx/>
              <a:buChar char="-"/>
            </a:pPr>
            <a:r>
              <a:rPr lang="en-US" dirty="0"/>
              <a:t>Once you recruit candidates, you have to select the right candidate for the role…</a:t>
            </a:r>
          </a:p>
        </p:txBody>
      </p:sp>
      <p:sp>
        <p:nvSpPr>
          <p:cNvPr id="4" name="Slide Number Placeholder 3"/>
          <p:cNvSpPr>
            <a:spLocks noGrp="1"/>
          </p:cNvSpPr>
          <p:nvPr>
            <p:ph type="sldNum" sz="quarter" idx="5"/>
          </p:nvPr>
        </p:nvSpPr>
        <p:spPr/>
        <p:txBody>
          <a:bodyPr/>
          <a:lstStyle/>
          <a:p>
            <a:fld id="{EEB987E3-BAA4-F942-8D72-6C803A21B6CC}" type="slidenum">
              <a:rPr lang="en-US" smtClean="0"/>
              <a:t>11</a:t>
            </a:fld>
            <a:endParaRPr lang="en-US"/>
          </a:p>
        </p:txBody>
      </p:sp>
    </p:spTree>
    <p:extLst>
      <p:ext uri="{BB962C8B-B14F-4D97-AF65-F5344CB8AC3E}">
        <p14:creationId xmlns:p14="http://schemas.microsoft.com/office/powerpoint/2010/main" val="3890804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lvl="1" indent="-457200">
              <a:buFontTx/>
              <a:buChar char="-"/>
            </a:pPr>
            <a:r>
              <a:rPr lang="en-US" sz="3000" dirty="0"/>
              <a:t>One of the oldest topics in I/O psychology</a:t>
            </a:r>
          </a:p>
          <a:p>
            <a:pPr marL="914400" lvl="1" indent="-457200">
              <a:buFontTx/>
              <a:buChar char="-"/>
            </a:pPr>
            <a:r>
              <a:rPr lang="en-US" sz="3000" dirty="0"/>
              <a:t>Usually involves administering a series of instruments (called predictors) to determine the best applicant  </a:t>
            </a:r>
          </a:p>
          <a:p>
            <a:pPr marL="914400" lvl="1" indent="-457200">
              <a:buFontTx/>
              <a:buChar char="-"/>
            </a:pPr>
            <a:r>
              <a:rPr lang="en-US" sz="3000" dirty="0"/>
              <a:t>I/O psychologists help deliver these effective predictors</a:t>
            </a:r>
          </a:p>
          <a:p>
            <a:pPr marL="914400" lvl="1" indent="-457200">
              <a:buFontTx/>
              <a:buChar char="-"/>
            </a:pPr>
            <a:r>
              <a:rPr lang="en-US" sz="3000" dirty="0"/>
              <a:t>Common predictors include tests of various qualities (intelligence, personality, other traits) and interviews</a:t>
            </a:r>
          </a:p>
          <a:p>
            <a:pPr marL="914400" lvl="1" indent="-457200">
              <a:buFontTx/>
              <a:buChar char="-"/>
            </a:pPr>
            <a:r>
              <a:rPr lang="en-US" sz="3000" dirty="0"/>
              <a:t>I/O psychologists help determine the right set of predictors based on a number of factors (time, cost, legality, validity, reliability, practicality, and acceptance) </a:t>
            </a:r>
          </a:p>
          <a:p>
            <a:pPr marL="1828800" lvl="3" indent="-457200">
              <a:buFontTx/>
              <a:buChar char="-"/>
            </a:pPr>
            <a:r>
              <a:rPr lang="en-US" sz="3000" dirty="0"/>
              <a:t>SO what are some predictors discussed in I/O psychology:</a:t>
            </a:r>
          </a:p>
          <a:p>
            <a:pPr marL="914400" lvl="1" indent="-457200">
              <a:buFontTx/>
              <a:buChar char="-"/>
            </a:pPr>
            <a:r>
              <a:rPr lang="en-US" sz="3000" dirty="0">
                <a:solidFill>
                  <a:srgbClr val="FF0000"/>
                </a:solidFill>
              </a:rPr>
              <a:t>General mental ability is the single most effective predictor of job performance</a:t>
            </a:r>
          </a:p>
          <a:p>
            <a:pPr marL="914400" lvl="1" indent="-457200">
              <a:buFontTx/>
              <a:buChar char="-"/>
            </a:pPr>
            <a:r>
              <a:rPr lang="en-US" sz="3000" dirty="0">
                <a:solidFill>
                  <a:srgbClr val="FF0000"/>
                </a:solidFill>
              </a:rPr>
              <a:t>Ever heard of the Big 5 (personality test)? The trait: Conscientiousness (Big 5) is said to be an important predictor for job performance as well– not surprising as those high in conscientiousness tend to be hard-working, reliable, and organized</a:t>
            </a:r>
          </a:p>
          <a:p>
            <a:pPr marL="914400" lvl="1" indent="-457200">
              <a:buFontTx/>
              <a:buChar char="-"/>
            </a:pPr>
            <a:r>
              <a:rPr lang="en-US" sz="3000" dirty="0">
                <a:solidFill>
                  <a:srgbClr val="FF0000"/>
                </a:solidFill>
              </a:rPr>
              <a:t>What about interviews? Well since most interviews tend to be flexible conversations rather than more structured around a set of criteria, they are not very effective for evaluating applicants…(however by this point, potentially, you have already significantly narrowed down your applicant pool) </a:t>
            </a:r>
          </a:p>
          <a:p>
            <a:endParaRPr lang="en-US" dirty="0"/>
          </a:p>
          <a:p>
            <a:r>
              <a:rPr lang="en-US" dirty="0"/>
              <a:t>Once you have selected the right candidate and placed them in the role, you can focus on training and developing the employee, and assess their performance…</a:t>
            </a:r>
          </a:p>
        </p:txBody>
      </p:sp>
      <p:sp>
        <p:nvSpPr>
          <p:cNvPr id="4" name="Slide Number Placeholder 3"/>
          <p:cNvSpPr>
            <a:spLocks noGrp="1"/>
          </p:cNvSpPr>
          <p:nvPr>
            <p:ph type="sldNum" sz="quarter" idx="5"/>
          </p:nvPr>
        </p:nvSpPr>
        <p:spPr/>
        <p:txBody>
          <a:bodyPr/>
          <a:lstStyle/>
          <a:p>
            <a:fld id="{EEB987E3-BAA4-F942-8D72-6C803A21B6CC}" type="slidenum">
              <a:rPr lang="en-US" smtClean="0"/>
              <a:t>12</a:t>
            </a:fld>
            <a:endParaRPr lang="en-US"/>
          </a:p>
        </p:txBody>
      </p:sp>
    </p:spTree>
    <p:extLst>
      <p:ext uri="{BB962C8B-B14F-4D97-AF65-F5344CB8AC3E}">
        <p14:creationId xmlns:p14="http://schemas.microsoft.com/office/powerpoint/2010/main" val="1863280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dirty="0"/>
              <a:t>Important to evaluate and document employee performance to understand potential gaps and to help with future decisions (i.e. </a:t>
            </a:r>
            <a:r>
              <a:rPr lang="en-US" dirty="0"/>
              <a:t>promotions, training, re-assigning, or terminating…also can be used to determine compensation, bonuses, and rewards)</a:t>
            </a:r>
          </a:p>
          <a:p>
            <a:pPr marL="171450" indent="-171450">
              <a:buFontTx/>
              <a:buChar char="-"/>
            </a:pPr>
            <a:endParaRPr lang="en-US" dirty="0"/>
          </a:p>
          <a:p>
            <a:pPr marL="628650" lvl="1" indent="-171450">
              <a:buFontTx/>
              <a:buChar char="-"/>
            </a:pPr>
            <a:r>
              <a:rPr lang="en-US" dirty="0"/>
              <a:t>How many of you have ever had a performance appraisal? Where a boss or a manager has sat down and discussed how you were doing in your role and/or some potential areas that needed improvement? </a:t>
            </a:r>
          </a:p>
          <a:p>
            <a:pPr marL="628650" lvl="1" indent="-171450">
              <a:buFontTx/>
              <a:buChar char="-"/>
            </a:pPr>
            <a:endParaRPr lang="en-US" dirty="0"/>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dirty="0"/>
              <a:t>Performance appraisals are a review of the employees performance and going back to the job analysis, I/O psychologists design performance appraisal following the job analysis so the employee’s performance is appraised around the primary tasks and responsibilities of the employee and their performance</a:t>
            </a:r>
          </a:p>
          <a:p>
            <a:pPr marL="1543050" marR="0" lvl="3" indent="-171450" algn="l" defTabSz="914400" rtl="0" eaLnBrk="1" fontAlgn="auto" latinLnBrk="0" hangingPunct="1">
              <a:lnSpc>
                <a:spcPct val="100000"/>
              </a:lnSpc>
              <a:spcBef>
                <a:spcPts val="0"/>
              </a:spcBef>
              <a:spcAft>
                <a:spcPts val="0"/>
              </a:spcAft>
              <a:buClrTx/>
              <a:buSzTx/>
              <a:buFontTx/>
              <a:buChar char="-"/>
              <a:tabLst/>
              <a:defRPr/>
            </a:pPr>
            <a:r>
              <a:rPr lang="en-US" dirty="0"/>
              <a:t>Task performance = how effectively an employee performs the key requirements of their role </a:t>
            </a:r>
          </a:p>
          <a:p>
            <a:pPr marL="1543050" marR="0" lvl="3" indent="-171450" algn="l" defTabSz="914400" rtl="0" eaLnBrk="1" fontAlgn="auto" latinLnBrk="0" hangingPunct="1">
              <a:lnSpc>
                <a:spcPct val="100000"/>
              </a:lnSpc>
              <a:spcBef>
                <a:spcPts val="0"/>
              </a:spcBef>
              <a:spcAft>
                <a:spcPts val="0"/>
              </a:spcAft>
              <a:buClrTx/>
              <a:buSzTx/>
              <a:buFontTx/>
              <a:buChar char="-"/>
              <a:tabLst/>
              <a:defRPr/>
            </a:pPr>
            <a:r>
              <a:rPr lang="en-US" dirty="0"/>
              <a:t>Critical incidents = specific examples of performance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dirty="0"/>
              <a:t>Sometimes concerned with additional behaviors aside from their task performance, such as organizational citizenship behaviors (or OCB’s) = positive displays of behavior outside the job description (i.e. bringing donuts to an early morning work meeting) as well as counterproductive work behaviors (or CWB’s) = negative behaviors that are minor (i.e. being rude to a co-worker from time to time) or major (harassment of a co-worker or engaging in a criminal activity such as theft or arson)…</a:t>
            </a:r>
          </a:p>
        </p:txBody>
      </p:sp>
      <p:sp>
        <p:nvSpPr>
          <p:cNvPr id="4" name="Slide Number Placeholder 3"/>
          <p:cNvSpPr>
            <a:spLocks noGrp="1"/>
          </p:cNvSpPr>
          <p:nvPr>
            <p:ph type="sldNum" sz="quarter" idx="5"/>
          </p:nvPr>
        </p:nvSpPr>
        <p:spPr/>
        <p:txBody>
          <a:bodyPr/>
          <a:lstStyle/>
          <a:p>
            <a:fld id="{EEB987E3-BAA4-F942-8D72-6C803A21B6CC}" type="slidenum">
              <a:rPr lang="en-US" smtClean="0"/>
              <a:t>13</a:t>
            </a:fld>
            <a:endParaRPr lang="en-US"/>
          </a:p>
        </p:txBody>
      </p:sp>
    </p:spTree>
    <p:extLst>
      <p:ext uri="{BB962C8B-B14F-4D97-AF65-F5344CB8AC3E}">
        <p14:creationId xmlns:p14="http://schemas.microsoft.com/office/powerpoint/2010/main" val="1027340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14</a:t>
            </a:fld>
            <a:endParaRPr lang="en-US"/>
          </a:p>
        </p:txBody>
      </p:sp>
    </p:spTree>
    <p:extLst>
      <p:ext uri="{BB962C8B-B14F-4D97-AF65-F5344CB8AC3E}">
        <p14:creationId xmlns:p14="http://schemas.microsoft.com/office/powerpoint/2010/main" val="1696198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I/O psychologists are often concerned with the attitude employees hold about their work. </a:t>
            </a:r>
          </a:p>
          <a:p>
            <a:endParaRPr lang="en-US" dirty="0"/>
          </a:p>
          <a:p>
            <a:r>
              <a:rPr lang="en-US" dirty="0"/>
              <a:t>Several attitudes have been the focus of extensive I/O psychology research over the past few decades, including job satisfaction, organizational commitment, organizational justice theory, and worker health and safety… </a:t>
            </a:r>
          </a:p>
          <a:p>
            <a:endParaRPr lang="en-US" dirty="0"/>
          </a:p>
          <a:p>
            <a:r>
              <a:rPr lang="en-US" dirty="0"/>
              <a:t>Three types of organizational commitment with examples:</a:t>
            </a:r>
          </a:p>
          <a:p>
            <a:r>
              <a:rPr lang="en-US" dirty="0"/>
              <a:t>- Affective: an emotional connection an employee may feel with their organization (i.e. part of a family in their organization)</a:t>
            </a:r>
          </a:p>
          <a:p>
            <a:r>
              <a:rPr lang="en-US" dirty="0"/>
              <a:t>- Continuance: commitment based on a lack of available alternative employment options (i.e. may stay because of poor job prospects or they don’t have the training or qualifications for other jobs)</a:t>
            </a:r>
          </a:p>
          <a:p>
            <a:r>
              <a:rPr lang="en-US" dirty="0"/>
              <a:t>- Normative: driven by an employee’s sense of obligation to their organization (i.e. if a company gives an employee their first job after graduating from college, or has invested resources in an employee in the form of training or development they may feel obligated to stay and ”pay back” the organization with their commitment) </a:t>
            </a:r>
          </a:p>
          <a:p>
            <a:endParaRPr lang="en-US" dirty="0"/>
          </a:p>
          <a:p>
            <a:r>
              <a:rPr lang="en-US" dirty="0"/>
              <a:t>An employee’s attitudes about an organization may also be based on how fairly they feel they are treated…</a:t>
            </a:r>
          </a:p>
          <a:p>
            <a:r>
              <a:rPr lang="en-US" dirty="0"/>
              <a:t>Organizational Justice Theory… </a:t>
            </a:r>
          </a:p>
          <a:p>
            <a:endParaRPr lang="en-US" dirty="0"/>
          </a:p>
          <a:p>
            <a:r>
              <a:rPr lang="en-US" dirty="0"/>
              <a:t>Employee attitudes have a significant impact on individuals, group dynamics, and organizational outcomes, which is why I/O psychologists study them…</a:t>
            </a:r>
          </a:p>
          <a:p>
            <a:endParaRPr lang="en-US" dirty="0"/>
          </a:p>
          <a:p>
            <a:r>
              <a:rPr lang="en-US" dirty="0"/>
              <a:t>*VIDEO* we can incorporate this if we want on the slide, just to demonstrate the importance of understanding employee attitudes in a funny and engaging way…</a:t>
            </a:r>
          </a:p>
          <a:p>
            <a:pPr marL="171450" indent="-171450">
              <a:buFontTx/>
              <a:buChar char="-"/>
            </a:pPr>
            <a:r>
              <a:rPr lang="en-US" dirty="0"/>
              <a:t>Job satisfaction and Organizational commitment (funny) example: https://</a:t>
            </a:r>
            <a:r>
              <a:rPr lang="en-US" dirty="0" err="1"/>
              <a:t>www.youtube.com</a:t>
            </a:r>
            <a:r>
              <a:rPr lang="en-US" dirty="0"/>
              <a:t>/</a:t>
            </a:r>
            <a:r>
              <a:rPr lang="en-US" dirty="0" err="1"/>
              <a:t>watch?v</a:t>
            </a:r>
            <a:r>
              <a:rPr lang="en-US" dirty="0"/>
              <a:t>=jKYivs6ZLZk  </a:t>
            </a:r>
          </a:p>
        </p:txBody>
      </p:sp>
      <p:sp>
        <p:nvSpPr>
          <p:cNvPr id="4" name="Slide Number Placeholder 3"/>
          <p:cNvSpPr>
            <a:spLocks noGrp="1"/>
          </p:cNvSpPr>
          <p:nvPr>
            <p:ph type="sldNum" sz="quarter" idx="5"/>
          </p:nvPr>
        </p:nvSpPr>
        <p:spPr/>
        <p:txBody>
          <a:bodyPr/>
          <a:lstStyle/>
          <a:p>
            <a:fld id="{EEB987E3-BAA4-F942-8D72-6C803A21B6CC}" type="slidenum">
              <a:rPr lang="en-US" smtClean="0"/>
              <a:t>15</a:t>
            </a:fld>
            <a:endParaRPr lang="en-US"/>
          </a:p>
        </p:txBody>
      </p:sp>
    </p:spTree>
    <p:extLst>
      <p:ext uri="{BB962C8B-B14F-4D97-AF65-F5344CB8AC3E}">
        <p14:creationId xmlns:p14="http://schemas.microsoft.com/office/powerpoint/2010/main" val="2704970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I/O psychology research on motivation dates back to Hugo Munsterberg, who studied motivation issues for employees working in knitting mills…he noticed they were working 12 hours a day, 6 days a week and by implementing some modifications, including having kittens play with balls of yarn on the factory floor, was able to increase employee’s job satisfaction and alertness. </a:t>
            </a:r>
          </a:p>
          <a:p>
            <a:endParaRPr lang="en-US" dirty="0"/>
          </a:p>
          <a:p>
            <a:r>
              <a:rPr lang="en-US" dirty="0"/>
              <a:t>Since then, I/O psychologists have developed many theories of motivation…</a:t>
            </a:r>
          </a:p>
          <a:p>
            <a:endParaRPr lang="en-US" dirty="0"/>
          </a:p>
          <a:p>
            <a:pPr marL="171450" indent="-171450">
              <a:buFontTx/>
              <a:buChar char="-"/>
            </a:pPr>
            <a:r>
              <a:rPr lang="en-US" dirty="0"/>
              <a:t>Goal-Setting Theory: goals influence employees in a variety of ways…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*VIDEO* we can incorporate this if we want on the slide, just to demonstrate the importance of understanding employee attitudes in a funny and engaging way…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Motivation and Performance (funny) example: </a:t>
            </a:r>
            <a:r>
              <a:rPr lang="en-IE" dirty="0"/>
              <a:t>https://</a:t>
            </a:r>
            <a:r>
              <a:rPr lang="en-IE" dirty="0" err="1"/>
              <a:t>www.youtube.com</a:t>
            </a:r>
            <a:r>
              <a:rPr lang="en-IE" dirty="0"/>
              <a:t>/</a:t>
            </a:r>
            <a:r>
              <a:rPr lang="en-IE" dirty="0" err="1"/>
              <a:t>watch?v</a:t>
            </a:r>
            <a:r>
              <a:rPr lang="en-IE" dirty="0"/>
              <a:t>=BTdOHBIppx8</a:t>
            </a:r>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16</a:t>
            </a:fld>
            <a:endParaRPr lang="en-US"/>
          </a:p>
        </p:txBody>
      </p:sp>
    </p:spTree>
    <p:extLst>
      <p:ext uri="{BB962C8B-B14F-4D97-AF65-F5344CB8AC3E}">
        <p14:creationId xmlns:p14="http://schemas.microsoft.com/office/powerpoint/2010/main" val="3601402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sure if we want to incorporate this slide, might be too much/long</a:t>
            </a:r>
          </a:p>
          <a:p>
            <a:endParaRPr lang="en-US" dirty="0"/>
          </a:p>
          <a:p>
            <a:r>
              <a:rPr lang="en-US" dirty="0"/>
              <a:t>Expectancy Theory </a:t>
            </a:r>
            <a:r>
              <a:rPr lang="en-US" sz="3000" dirty="0"/>
              <a:t>(Vroom, 1964) suggests employees are unlikely to be motivated unless they can provide affirmative answers to three questions:</a:t>
            </a:r>
          </a:p>
          <a:p>
            <a:pPr marL="1428750" lvl="2" indent="-514350">
              <a:buAutoNum type="arabicPeriod"/>
            </a:pPr>
            <a:r>
              <a:rPr lang="en-US" sz="2600" dirty="0"/>
              <a:t>Will my effort lead to performance (</a:t>
            </a:r>
            <a:r>
              <a:rPr lang="en-US" sz="2600" i="1" dirty="0"/>
              <a:t>Instrumentality</a:t>
            </a:r>
            <a:r>
              <a:rPr lang="en-US" sz="2600" dirty="0"/>
              <a:t>)?</a:t>
            </a:r>
          </a:p>
          <a:p>
            <a:pPr marL="1428750" lvl="2" indent="-514350">
              <a:buAutoNum type="arabicPeriod"/>
            </a:pPr>
            <a:r>
              <a:rPr lang="en-US" sz="2600" dirty="0"/>
              <a:t>Will my performance be rewarded or recognized (</a:t>
            </a:r>
            <a:r>
              <a:rPr lang="en-US" sz="2600" i="1" dirty="0"/>
              <a:t>Expectancy</a:t>
            </a:r>
            <a:r>
              <a:rPr lang="en-US" sz="2600" dirty="0"/>
              <a:t>)?</a:t>
            </a:r>
          </a:p>
          <a:p>
            <a:pPr marL="1428750" lvl="2" indent="-514350">
              <a:buAutoNum type="arabicPeriod"/>
            </a:pPr>
            <a:r>
              <a:rPr lang="en-US" sz="2600" dirty="0"/>
              <a:t>Will I value the rewards that I will receive (</a:t>
            </a:r>
            <a:r>
              <a:rPr lang="en-US" sz="2600" i="1" dirty="0"/>
              <a:t>Valence</a:t>
            </a:r>
            <a:r>
              <a:rPr lang="en-US" sz="2600" dirty="0"/>
              <a:t>)?</a:t>
            </a:r>
          </a:p>
          <a:p>
            <a:endParaRPr lang="en-US" dirty="0"/>
          </a:p>
          <a:p>
            <a:r>
              <a:rPr lang="en-US" dirty="0"/>
              <a:t>If these answers are no, Vroom’s theory suggests employee’s will be low in motivation or might not be motivated at all…</a:t>
            </a:r>
          </a:p>
          <a:p>
            <a:r>
              <a:rPr lang="en-US" dirty="0"/>
              <a:t>	What do you think? Do you agree with this theory?</a:t>
            </a:r>
          </a:p>
          <a:p>
            <a:endParaRPr lang="en-US" dirty="0"/>
          </a:p>
          <a:p>
            <a:r>
              <a:rPr lang="en-US" dirty="0"/>
              <a:t>Job Characteristics Theory…</a:t>
            </a:r>
          </a:p>
        </p:txBody>
      </p:sp>
      <p:sp>
        <p:nvSpPr>
          <p:cNvPr id="4" name="Slide Number Placeholder 3"/>
          <p:cNvSpPr>
            <a:spLocks noGrp="1"/>
          </p:cNvSpPr>
          <p:nvPr>
            <p:ph type="sldNum" sz="quarter" idx="5"/>
          </p:nvPr>
        </p:nvSpPr>
        <p:spPr/>
        <p:txBody>
          <a:bodyPr/>
          <a:lstStyle/>
          <a:p>
            <a:fld id="{EEB987E3-BAA4-F942-8D72-6C803A21B6CC}" type="slidenum">
              <a:rPr lang="en-US" smtClean="0"/>
              <a:t>17</a:t>
            </a:fld>
            <a:endParaRPr lang="en-US"/>
          </a:p>
        </p:txBody>
      </p:sp>
    </p:spTree>
    <p:extLst>
      <p:ext uri="{BB962C8B-B14F-4D97-AF65-F5344CB8AC3E}">
        <p14:creationId xmlns:p14="http://schemas.microsoft.com/office/powerpoint/2010/main" val="39201859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natural sister topic of teams concerns the individuals tasked with facilitating teams…</a:t>
            </a:r>
          </a:p>
        </p:txBody>
      </p:sp>
      <p:sp>
        <p:nvSpPr>
          <p:cNvPr id="4" name="Slide Number Placeholder 3"/>
          <p:cNvSpPr>
            <a:spLocks noGrp="1"/>
          </p:cNvSpPr>
          <p:nvPr>
            <p:ph type="sldNum" sz="quarter" idx="5"/>
          </p:nvPr>
        </p:nvSpPr>
        <p:spPr/>
        <p:txBody>
          <a:bodyPr/>
          <a:lstStyle/>
          <a:p>
            <a:fld id="{EEB987E3-BAA4-F942-8D72-6C803A21B6CC}" type="slidenum">
              <a:rPr lang="en-US" smtClean="0"/>
              <a:t>18</a:t>
            </a:fld>
            <a:endParaRPr lang="en-US"/>
          </a:p>
        </p:txBody>
      </p:sp>
    </p:spTree>
    <p:extLst>
      <p:ext uri="{BB962C8B-B14F-4D97-AF65-F5344CB8AC3E}">
        <p14:creationId xmlns:p14="http://schemas.microsoft.com/office/powerpoint/2010/main" val="3060495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there are many definitions of leadership, the common elements of leaders are to…</a:t>
            </a:r>
          </a:p>
          <a:p>
            <a:endParaRPr lang="en-US" dirty="0"/>
          </a:p>
          <a:p>
            <a:r>
              <a:rPr lang="en-US" dirty="0"/>
              <a:t>I/O psychologists have studied leadership from several different perspectives across the years</a:t>
            </a:r>
          </a:p>
          <a:p>
            <a:endParaRPr lang="en-US" dirty="0"/>
          </a:p>
          <a:p>
            <a:r>
              <a:rPr lang="en-US" dirty="0"/>
              <a:t>…I/O psychologists have continued to explore and contribute to the understanding of leadership and how we best develop and coach the leaders of today and tomorrow </a:t>
            </a:r>
          </a:p>
        </p:txBody>
      </p:sp>
      <p:sp>
        <p:nvSpPr>
          <p:cNvPr id="4" name="Slide Number Placeholder 3"/>
          <p:cNvSpPr>
            <a:spLocks noGrp="1"/>
          </p:cNvSpPr>
          <p:nvPr>
            <p:ph type="sldNum" sz="quarter" idx="5"/>
          </p:nvPr>
        </p:nvSpPr>
        <p:spPr/>
        <p:txBody>
          <a:bodyPr/>
          <a:lstStyle/>
          <a:p>
            <a:fld id="{EEB987E3-BAA4-F942-8D72-6C803A21B6CC}" type="slidenum">
              <a:rPr lang="en-US" smtClean="0"/>
              <a:t>19</a:t>
            </a:fld>
            <a:endParaRPr lang="en-US"/>
          </a:p>
        </p:txBody>
      </p:sp>
    </p:spTree>
    <p:extLst>
      <p:ext uri="{BB962C8B-B14F-4D97-AF65-F5344CB8AC3E}">
        <p14:creationId xmlns:p14="http://schemas.microsoft.com/office/powerpoint/2010/main" val="1200604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2</a:t>
            </a:fld>
            <a:endParaRPr lang="en-US"/>
          </a:p>
        </p:txBody>
      </p:sp>
    </p:spTree>
    <p:extLst>
      <p:ext uri="{BB962C8B-B14F-4D97-AF65-F5344CB8AC3E}">
        <p14:creationId xmlns:p14="http://schemas.microsoft.com/office/powerpoint/2010/main" val="8561267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20</a:t>
            </a:fld>
            <a:endParaRPr lang="en-US"/>
          </a:p>
        </p:txBody>
      </p:sp>
    </p:spTree>
    <p:extLst>
      <p:ext uri="{BB962C8B-B14F-4D97-AF65-F5344CB8AC3E}">
        <p14:creationId xmlns:p14="http://schemas.microsoft.com/office/powerpoint/2010/main" val="2094524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dirty="0"/>
              <a:t>Knowing what you now know about what an I-O psychologist is and some of the focuses in I-O psychology, let’s think about the top workplace trends of 2020 (discussed in the first few slides) – How </a:t>
            </a:r>
            <a:r>
              <a:rPr lang="en-US" sz="3000" dirty="0"/>
              <a:t>do you think I-O psychologists help to inform, improve, or enhance the changes, issues, or concerns at work?</a:t>
            </a:r>
          </a:p>
          <a:p>
            <a:pPr marL="457200" lvl="1" indent="0">
              <a:buNone/>
            </a:pPr>
            <a:endParaRPr lang="en-US" sz="3000" dirty="0"/>
          </a:p>
          <a:p>
            <a:pPr marL="457200" lvl="1" indent="0">
              <a:buNone/>
            </a:pPr>
            <a:r>
              <a:rPr lang="en-US" sz="3000" dirty="0"/>
              <a:t>Perhaps in relation to:</a:t>
            </a:r>
          </a:p>
          <a:p>
            <a:pPr marL="914400" lvl="1" indent="-457200">
              <a:buFontTx/>
              <a:buChar char="-"/>
            </a:pPr>
            <a:r>
              <a:rPr lang="en-US" sz="3000" dirty="0"/>
              <a:t>Diversity, Inclusion, Equity? </a:t>
            </a:r>
          </a:p>
          <a:p>
            <a:pPr marL="914400" lvl="1" indent="-457200">
              <a:buFontTx/>
              <a:buChar char="-"/>
            </a:pPr>
            <a:r>
              <a:rPr lang="en-US" sz="3000" dirty="0"/>
              <a:t>Virtual Workspaces?</a:t>
            </a:r>
          </a:p>
          <a:p>
            <a:pPr marL="914400" lvl="1" indent="-457200">
              <a:buFontTx/>
              <a:buChar char="-"/>
            </a:pPr>
            <a:r>
              <a:rPr lang="en-US" sz="3000" dirty="0"/>
              <a:t>Workforce Health and Well-being? </a:t>
            </a:r>
          </a:p>
          <a:p>
            <a:pPr marL="457200" lvl="1" indent="0">
              <a:buNone/>
            </a:pPr>
            <a:endParaRPr lang="en-US" sz="3000" dirty="0"/>
          </a:p>
          <a:p>
            <a:pPr marL="457200" lvl="1" indent="0">
              <a:buNone/>
            </a:pPr>
            <a:endParaRPr lang="en-US" sz="3000"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21</a:t>
            </a:fld>
            <a:endParaRPr lang="en-US"/>
          </a:p>
        </p:txBody>
      </p:sp>
    </p:spTree>
    <p:extLst>
      <p:ext uri="{BB962C8B-B14F-4D97-AF65-F5344CB8AC3E}">
        <p14:creationId xmlns:p14="http://schemas.microsoft.com/office/powerpoint/2010/main" val="7361044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dirty="0"/>
              <a:t>Let’s discuss in relation to Diversity, Equity, Inclusion: </a:t>
            </a:r>
          </a:p>
          <a:p>
            <a:pPr marL="457200" lvl="1" indent="0">
              <a:buNone/>
            </a:pPr>
            <a:endParaRPr lang="en-US" sz="3000" dirty="0"/>
          </a:p>
          <a:p>
            <a:pPr marL="457200" lvl="1" indent="0">
              <a:buNone/>
            </a:pPr>
            <a:r>
              <a:rPr lang="en-US" sz="3000" dirty="0"/>
              <a:t>Something that has always been and will always be important in the workplace, and researchers have studied the positives of diversity, inclusion, and equity at work (such as increased productivity, motivation, job satisfaction, better employer brand, etc.), but this is an area which still requires prominent change in organizations…</a:t>
            </a:r>
          </a:p>
          <a:p>
            <a:pPr marL="457200" lvl="1" indent="0">
              <a:buNone/>
            </a:pPr>
            <a:endParaRPr lang="en-US" sz="3000" dirty="0"/>
          </a:p>
          <a:p>
            <a:pPr marL="457200" lvl="1" indent="0">
              <a:buNone/>
            </a:pPr>
            <a:r>
              <a:rPr lang="en-US" sz="3000" dirty="0"/>
              <a:t>I/O psychologists can inform, improve, or enhance diversity, inclusion, and equity in many ways…</a:t>
            </a:r>
          </a:p>
          <a:p>
            <a:pPr marL="457200" lvl="1" indent="0">
              <a:buNone/>
            </a:pPr>
            <a:endParaRPr lang="en-US" sz="3000" dirty="0"/>
          </a:p>
          <a:p>
            <a:pPr marL="914400" lvl="1" indent="-457200">
              <a:buFontTx/>
              <a:buChar char="-"/>
            </a:pPr>
            <a:r>
              <a:rPr lang="en-US" sz="3000" dirty="0"/>
              <a:t>Recruitment, Selection, and Placement: Discrimination Law (for example, illegal to discriminate on the basis of race… but also best-practice (we shouldn’t do that regardless, strive for inclusivity); however, not all groups are protected, for example, illegal to discriminate on the basis of age, but only those above 45…(discrimination laws are also stately) </a:t>
            </a:r>
          </a:p>
          <a:p>
            <a:pPr marL="914400" lvl="1" indent="-457200">
              <a:buFontTx/>
              <a:buChar char="-"/>
            </a:pPr>
            <a:r>
              <a:rPr lang="en-US" sz="3000" dirty="0"/>
              <a:t>Worker Performance Ratings – Ensuring equity in relation to performance ratings, making sure performance is based on the knowledge, skills, and abilities required for the role based off of the job analysis, not anything else </a:t>
            </a:r>
          </a:p>
          <a:p>
            <a:pPr marL="914400" lvl="1" indent="-457200">
              <a:buFontTx/>
              <a:buChar char="-"/>
            </a:pPr>
            <a:r>
              <a:rPr lang="en-US" sz="3000" dirty="0"/>
              <a:t>Team dynamics: Acceptance (inclusion) and organizational culture</a:t>
            </a:r>
          </a:p>
          <a:p>
            <a:pPr marL="914400" lvl="1" indent="-457200">
              <a:buFontTx/>
              <a:buChar char="-"/>
            </a:pPr>
            <a:r>
              <a:rPr lang="en-US" sz="3000" dirty="0"/>
              <a:t>Leadership – Making sure leaders understand perceptual errors and seek to inform themselves of their own biases and others of biases to establish a diverse, equal, and inclusive work environment and culture as well as make decisions that are fair and not based on perceptual errors (stereotyping, bias, prejudice, etc.)</a:t>
            </a:r>
          </a:p>
          <a:p>
            <a:pPr marL="457200" lvl="1" indent="0">
              <a:buNone/>
            </a:pPr>
            <a:endParaRPr lang="en-US" sz="3000" dirty="0"/>
          </a:p>
          <a:p>
            <a:pPr marL="457200" lvl="1" indent="0">
              <a:buNone/>
            </a:pPr>
            <a:endParaRPr lang="en-US" sz="3000"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22</a:t>
            </a:fld>
            <a:endParaRPr lang="en-US"/>
          </a:p>
        </p:txBody>
      </p:sp>
    </p:spTree>
    <p:extLst>
      <p:ext uri="{BB962C8B-B14F-4D97-AF65-F5344CB8AC3E}">
        <p14:creationId xmlns:p14="http://schemas.microsoft.com/office/powerpoint/2010/main" val="21849652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Academia – you can go into business or psychology departments; even if you don’t go full-time into this option, many I/O psychologists teach on the side at the college level.</a:t>
            </a:r>
          </a:p>
          <a:p>
            <a:endParaRPr lang="en-US" dirty="0"/>
          </a:p>
          <a:p>
            <a:r>
              <a:rPr lang="en-US" dirty="0"/>
              <a:t>Consulting – you can work for a large or small consulting company, usually specializing in a few areas of I/O psych and doing that for a lot of different clients who can’t or don’t want to hire their own I/O psychologists internally</a:t>
            </a:r>
          </a:p>
          <a:p>
            <a:endParaRPr lang="en-US" dirty="0"/>
          </a:p>
          <a:p>
            <a:r>
              <a:rPr lang="en-US" dirty="0"/>
              <a:t>Industry – you can work for medium-large sized companies as a higher level strategic employee, those who are large enough to hire their own I/O psychologist. You would typically work in Human Resources, Organizational Development, or similar areas of the organization to do a broader variety of things than you might if you work for a consulting company and specialize</a:t>
            </a:r>
          </a:p>
          <a:p>
            <a:endParaRPr lang="en-US" dirty="0"/>
          </a:p>
          <a:p>
            <a:r>
              <a:rPr lang="en-US" dirty="0"/>
              <a:t>Government – lots of interesting work done by I/O psych in government, including mapping out the future of the space program and teams sent to space!</a:t>
            </a:r>
          </a:p>
        </p:txBody>
      </p:sp>
      <p:sp>
        <p:nvSpPr>
          <p:cNvPr id="4" name="Slide Number Placeholder 3"/>
          <p:cNvSpPr>
            <a:spLocks noGrp="1"/>
          </p:cNvSpPr>
          <p:nvPr>
            <p:ph type="sldNum" sz="quarter" idx="5"/>
          </p:nvPr>
        </p:nvSpPr>
        <p:spPr/>
        <p:txBody>
          <a:bodyPr/>
          <a:lstStyle/>
          <a:p>
            <a:fld id="{EEB987E3-BAA4-F942-8D72-6C803A21B6CC}" type="slidenum">
              <a:rPr lang="en-US" smtClean="0"/>
              <a:t>23</a:t>
            </a:fld>
            <a:endParaRPr lang="en-US"/>
          </a:p>
        </p:txBody>
      </p:sp>
    </p:spTree>
    <p:extLst>
      <p:ext uri="{BB962C8B-B14F-4D97-AF65-F5344CB8AC3E}">
        <p14:creationId xmlns:p14="http://schemas.microsoft.com/office/powerpoint/2010/main" val="5105891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With changing workforce practices, such as the utilization of temporary workers, teleworking, virtual teams, increasing diversity in the workforce and other existing ambiguous boundaries that modern jobs hold, I/O psychologists will become increasingly important for helping both workers and organizations weather these changes.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We haven’t covered every topic within industrial-organizational psychology today, but we hope this introduction course has peaked your interest in I/O psychology…</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If you are interested in pursuing a career in I/O…</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End with SIOP video:</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30 second version:  </a:t>
            </a:r>
            <a:r>
              <a:rPr lang="en-US" sz="1200" b="0" i="0" u="none" strike="noStrike" kern="1200" dirty="0">
                <a:solidFill>
                  <a:schemeClr val="tx1"/>
                </a:solidFill>
                <a:effectLst/>
                <a:latin typeface="+mn-lt"/>
                <a:ea typeface="+mn-ea"/>
                <a:cs typeface="+mn-cs"/>
                <a:hlinkClick r:id="rId3"/>
              </a:rPr>
              <a:t>https://youtu.be/Wamkx8luZf4</a:t>
            </a:r>
            <a:r>
              <a:rPr lang="en-US" sz="1200" b="0" i="0" u="none" strike="noStrike" kern="1200" dirty="0">
                <a:solidFill>
                  <a:schemeClr val="tx1"/>
                </a:solidFill>
                <a:effectLst/>
                <a:latin typeface="+mn-lt"/>
                <a:ea typeface="+mn-ea"/>
                <a:cs typeface="+mn-cs"/>
              </a:rPr>
              <a:t> </a:t>
            </a:r>
          </a:p>
          <a:p>
            <a:r>
              <a:rPr lang="en-US" sz="1200" b="0" i="0" u="none" strike="noStrike" kern="1200" dirty="0">
                <a:solidFill>
                  <a:schemeClr val="tx1"/>
                </a:solidFill>
                <a:effectLst/>
                <a:latin typeface="+mn-lt"/>
                <a:ea typeface="+mn-ea"/>
                <a:cs typeface="+mn-cs"/>
              </a:rPr>
              <a:t>60 second version:  </a:t>
            </a:r>
            <a:r>
              <a:rPr lang="en-US" sz="1200" b="0" i="0" u="none" strike="noStrike" kern="1200" dirty="0">
                <a:solidFill>
                  <a:schemeClr val="tx1"/>
                </a:solidFill>
                <a:effectLst/>
                <a:latin typeface="+mn-lt"/>
                <a:ea typeface="+mn-ea"/>
                <a:cs typeface="+mn-cs"/>
                <a:hlinkClick r:id="rId4"/>
              </a:rPr>
              <a:t>https://youtu.be/9LD19HOy4hM</a:t>
            </a:r>
            <a:r>
              <a:rPr lang="en-US" sz="1200" b="0" i="0" u="none" strike="noStrike" kern="1200" dirty="0">
                <a:solidFill>
                  <a:schemeClr val="tx1"/>
                </a:solidFill>
                <a:effectLst/>
                <a:latin typeface="+mn-lt"/>
                <a:ea typeface="+mn-ea"/>
                <a:cs typeface="+mn-cs"/>
              </a:rPr>
              <a:t> </a:t>
            </a:r>
          </a:p>
          <a:p>
            <a:r>
              <a:rPr lang="en-US" sz="1200" b="0" i="0" u="none" strike="noStrike" kern="1200" dirty="0">
                <a:solidFill>
                  <a:schemeClr val="tx1"/>
                </a:solidFill>
                <a:effectLst/>
                <a:latin typeface="+mn-lt"/>
                <a:ea typeface="+mn-ea"/>
                <a:cs typeface="+mn-cs"/>
              </a:rPr>
              <a:t>5 minute version:  </a:t>
            </a:r>
            <a:r>
              <a:rPr lang="en-US" sz="1200" b="0" i="0" u="none" strike="noStrike" kern="1200" dirty="0">
                <a:solidFill>
                  <a:schemeClr val="tx1"/>
                </a:solidFill>
                <a:effectLst/>
                <a:latin typeface="+mn-lt"/>
                <a:ea typeface="+mn-ea"/>
                <a:cs typeface="+mn-cs"/>
                <a:hlinkClick r:id="rId5"/>
              </a:rPr>
              <a:t>https://youtu.be/DLR6eCrLih0</a:t>
            </a:r>
            <a:r>
              <a:rPr lang="en-US" sz="1200" b="0" i="0" u="none" strike="noStrike"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24</a:t>
            </a:fld>
            <a:endParaRPr lang="en-US"/>
          </a:p>
        </p:txBody>
      </p:sp>
    </p:spTree>
    <p:extLst>
      <p:ext uri="{BB962C8B-B14F-4D97-AF65-F5344CB8AC3E}">
        <p14:creationId xmlns:p14="http://schemas.microsoft.com/office/powerpoint/2010/main" val="2097601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dirty="0"/>
              <a:t>Have a job? (i.e. retail, restaurant, server, etc.)</a:t>
            </a:r>
          </a:p>
          <a:p>
            <a:pPr marL="457200" lvl="1" indent="0">
              <a:buNone/>
            </a:pPr>
            <a:r>
              <a:rPr lang="en-US" dirty="0"/>
              <a:t>Have had a job? (i.e. even babysitting…)</a:t>
            </a:r>
          </a:p>
          <a:p>
            <a:pPr marL="457200" lvl="1" indent="0">
              <a:buNone/>
            </a:pPr>
            <a:r>
              <a:rPr lang="en-US" dirty="0"/>
              <a:t>Want a job? (perhaps after high school or college)</a:t>
            </a:r>
          </a:p>
        </p:txBody>
      </p:sp>
      <p:sp>
        <p:nvSpPr>
          <p:cNvPr id="4" name="Slide Number Placeholder 3"/>
          <p:cNvSpPr>
            <a:spLocks noGrp="1"/>
          </p:cNvSpPr>
          <p:nvPr>
            <p:ph type="sldNum" sz="quarter" idx="5"/>
          </p:nvPr>
        </p:nvSpPr>
        <p:spPr/>
        <p:txBody>
          <a:bodyPr/>
          <a:lstStyle/>
          <a:p>
            <a:fld id="{EEB987E3-BAA4-F942-8D72-6C803A21B6CC}" type="slidenum">
              <a:rPr lang="en-US" smtClean="0"/>
              <a:t>3</a:t>
            </a:fld>
            <a:endParaRPr lang="en-US"/>
          </a:p>
        </p:txBody>
      </p:sp>
    </p:spTree>
    <p:extLst>
      <p:ext uri="{BB962C8B-B14F-4D97-AF65-F5344CB8AC3E}">
        <p14:creationId xmlns:p14="http://schemas.microsoft.com/office/powerpoint/2010/main" val="2518996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4</a:t>
            </a:fld>
            <a:endParaRPr lang="en-US"/>
          </a:p>
        </p:txBody>
      </p:sp>
    </p:spTree>
    <p:extLst>
      <p:ext uri="{BB962C8B-B14F-4D97-AF65-F5344CB8AC3E}">
        <p14:creationId xmlns:p14="http://schemas.microsoft.com/office/powerpoint/2010/main" val="3046092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5</a:t>
            </a:fld>
            <a:endParaRPr lang="en-US"/>
          </a:p>
        </p:txBody>
      </p:sp>
    </p:spTree>
    <p:extLst>
      <p:ext uri="{BB962C8B-B14F-4D97-AF65-F5344CB8AC3E}">
        <p14:creationId xmlns:p14="http://schemas.microsoft.com/office/powerpoint/2010/main" val="339384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2020 video on YouTube is not out yet</a:t>
            </a:r>
          </a:p>
          <a:p>
            <a:r>
              <a:rPr lang="en-US" sz="1200" dirty="0"/>
              <a:t>*</a:t>
            </a:r>
            <a:r>
              <a:rPr lang="en-US" dirty="0"/>
              <a:t>Could be updated once 2021 list is out, and so forth.</a:t>
            </a:r>
          </a:p>
          <a:p>
            <a:endParaRPr lang="en-US" dirty="0"/>
          </a:p>
          <a:p>
            <a:r>
              <a:rPr lang="en-US" dirty="0"/>
              <a:t>Link if hyperlink doesn’t work:</a:t>
            </a:r>
          </a:p>
          <a:p>
            <a:r>
              <a:rPr lang="en-US" dirty="0"/>
              <a:t>https://</a:t>
            </a:r>
            <a:r>
              <a:rPr lang="en-US" dirty="0" err="1"/>
              <a:t>www.siop.org</a:t>
            </a:r>
            <a:r>
              <a:rPr lang="en-US" dirty="0"/>
              <a:t>/Research-Publications/Items-of-Interest/</a:t>
            </a:r>
            <a:r>
              <a:rPr lang="en-US" dirty="0" err="1"/>
              <a:t>ArtMID</a:t>
            </a:r>
            <a:r>
              <a:rPr lang="en-US" dirty="0"/>
              <a:t>/19366/</a:t>
            </a:r>
            <a:r>
              <a:rPr lang="en-US" dirty="0" err="1"/>
              <a:t>ArticleID</a:t>
            </a:r>
            <a:r>
              <a:rPr lang="en-US" dirty="0"/>
              <a:t>/3361/Top-10-Workplace-Trends-for-2020</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 </a:t>
            </a:r>
            <a:r>
              <a:rPr lang="en-US" sz="1200" b="1" i="0" u="none" strike="noStrike" kern="1200" dirty="0">
                <a:solidFill>
                  <a:schemeClr val="tx1"/>
                </a:solidFill>
                <a:effectLst/>
                <a:latin typeface="+mn-lt"/>
                <a:ea typeface="+mn-ea"/>
                <a:cs typeface="+mn-cs"/>
              </a:rPr>
              <a:t>Artificial intelligence and machine learning</a:t>
            </a:r>
            <a:endParaRPr lang="en-US" dirty="0"/>
          </a:p>
          <a:p>
            <a:r>
              <a:rPr lang="en-US" dirty="0"/>
              <a:t>2. </a:t>
            </a:r>
            <a:r>
              <a:rPr lang="en-US" sz="1200" b="1" i="0" u="none" strike="noStrike" kern="1200" dirty="0">
                <a:solidFill>
                  <a:schemeClr val="tx1"/>
                </a:solidFill>
                <a:effectLst/>
                <a:latin typeface="+mn-lt"/>
                <a:ea typeface="+mn-ea"/>
                <a:cs typeface="+mn-cs"/>
              </a:rPr>
              <a:t>Diversity, inclusion, and equity</a:t>
            </a:r>
            <a:endParaRPr lang="en-US" dirty="0"/>
          </a:p>
          <a:p>
            <a:r>
              <a:rPr lang="en-US" dirty="0"/>
              <a:t>3. </a:t>
            </a:r>
            <a:r>
              <a:rPr lang="en-US" sz="1200" b="1" i="0" u="none" strike="noStrike" kern="1200" dirty="0">
                <a:solidFill>
                  <a:schemeClr val="tx1"/>
                </a:solidFill>
                <a:effectLst/>
                <a:latin typeface="+mn-lt"/>
                <a:ea typeface="+mn-ea"/>
                <a:cs typeface="+mn-cs"/>
              </a:rPr>
              <a:t>“Gig economy” – contract work</a:t>
            </a:r>
            <a:endParaRPr lang="en-US" dirty="0"/>
          </a:p>
          <a:p>
            <a:r>
              <a:rPr lang="en-US" dirty="0"/>
              <a:t>4. </a:t>
            </a:r>
            <a:r>
              <a:rPr lang="en-US" sz="1200" b="1" i="0" u="none" strike="noStrike" kern="1200" dirty="0">
                <a:solidFill>
                  <a:schemeClr val="tx1"/>
                </a:solidFill>
                <a:effectLst/>
                <a:latin typeface="+mn-lt"/>
                <a:ea typeface="+mn-ea"/>
                <a:cs typeface="+mn-cs"/>
              </a:rPr>
              <a:t>Working with big data</a:t>
            </a:r>
            <a:endParaRPr lang="en-US" dirty="0"/>
          </a:p>
          <a:p>
            <a:r>
              <a:rPr lang="en-US" dirty="0"/>
              <a:t>5. </a:t>
            </a:r>
            <a:r>
              <a:rPr lang="en-US" sz="1200" b="1" i="0" u="none" strike="noStrike" kern="1200" dirty="0">
                <a:solidFill>
                  <a:schemeClr val="tx1"/>
                </a:solidFill>
                <a:effectLst/>
                <a:latin typeface="+mn-lt"/>
                <a:ea typeface="+mn-ea"/>
                <a:cs typeface="+mn-cs"/>
              </a:rPr>
              <a:t>The changing nature of work</a:t>
            </a:r>
            <a:endParaRPr lang="en-US" dirty="0"/>
          </a:p>
          <a:p>
            <a:r>
              <a:rPr lang="en-US" dirty="0"/>
              <a:t>6. </a:t>
            </a:r>
            <a:r>
              <a:rPr lang="en-US" sz="1200" b="1" i="0" u="none" strike="noStrike" kern="1200" dirty="0">
                <a:solidFill>
                  <a:schemeClr val="tx1"/>
                </a:solidFill>
                <a:effectLst/>
                <a:latin typeface="+mn-lt"/>
                <a:ea typeface="+mn-ea"/>
                <a:cs typeface="+mn-cs"/>
              </a:rPr>
              <a:t>Automation of jobs and tasks</a:t>
            </a:r>
            <a:endParaRPr lang="en-US" dirty="0"/>
          </a:p>
          <a:p>
            <a:r>
              <a:rPr lang="en-US" dirty="0"/>
              <a:t>7. </a:t>
            </a:r>
            <a:r>
              <a:rPr lang="en-US" sz="1200" b="1" i="0" u="none" strike="noStrike" kern="1200" dirty="0">
                <a:solidFill>
                  <a:schemeClr val="tx1"/>
                </a:solidFill>
                <a:effectLst/>
                <a:latin typeface="+mn-lt"/>
                <a:ea typeface="+mn-ea"/>
                <a:cs typeface="+mn-cs"/>
              </a:rPr>
              <a:t>Algorithmic selection – validity, bias, and applicant reactions</a:t>
            </a:r>
            <a:endParaRPr lang="en-US" dirty="0"/>
          </a:p>
          <a:p>
            <a:r>
              <a:rPr lang="en-US" dirty="0"/>
              <a:t>8. </a:t>
            </a:r>
            <a:r>
              <a:rPr lang="en-US" sz="1200" b="1" i="0" u="none" strike="noStrike" kern="1200" dirty="0">
                <a:solidFill>
                  <a:schemeClr val="tx1"/>
                </a:solidFill>
                <a:effectLst/>
                <a:latin typeface="+mn-lt"/>
                <a:ea typeface="+mn-ea"/>
                <a:cs typeface="+mn-cs"/>
              </a:rPr>
              <a:t>Workforce health and well-being</a:t>
            </a:r>
            <a:endParaRPr lang="en-US" dirty="0"/>
          </a:p>
          <a:p>
            <a:r>
              <a:rPr lang="en-US" dirty="0"/>
              <a:t>9. </a:t>
            </a:r>
            <a:r>
              <a:rPr lang="en-US" sz="1200" b="1" i="0" u="none" strike="noStrike" kern="1200" dirty="0">
                <a:solidFill>
                  <a:schemeClr val="tx1"/>
                </a:solidFill>
                <a:effectLst/>
                <a:latin typeface="+mn-lt"/>
                <a:ea typeface="+mn-ea"/>
                <a:cs typeface="+mn-cs"/>
              </a:rPr>
              <a:t>Meaning and purposeful work / Virtual working spaces</a:t>
            </a:r>
            <a:endParaRPr lang="en-US" dirty="0"/>
          </a:p>
          <a:p>
            <a:r>
              <a:rPr lang="en-US" dirty="0"/>
              <a:t>10. </a:t>
            </a:r>
            <a:r>
              <a:rPr lang="en-US" sz="1200" b="1" i="0" u="none" strike="noStrike" kern="1200" dirty="0">
                <a:solidFill>
                  <a:schemeClr val="tx1"/>
                </a:solidFill>
                <a:effectLst/>
                <a:latin typeface="+mn-lt"/>
                <a:ea typeface="+mn-ea"/>
                <a:cs typeface="+mn-cs"/>
              </a:rPr>
              <a:t>Data visualization and communication</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6</a:t>
            </a:fld>
            <a:endParaRPr lang="en-US"/>
          </a:p>
        </p:txBody>
      </p:sp>
    </p:spTree>
    <p:extLst>
      <p:ext uri="{BB962C8B-B14F-4D97-AF65-F5344CB8AC3E}">
        <p14:creationId xmlns:p14="http://schemas.microsoft.com/office/powerpoint/2010/main" val="82833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dirty="0"/>
              <a:t>What is Industrial-Organizational Psychology? (definition)</a:t>
            </a:r>
          </a:p>
          <a:p>
            <a:endParaRPr lang="en-US" dirty="0"/>
          </a:p>
          <a:p>
            <a:r>
              <a:rPr lang="en-US" dirty="0"/>
              <a:t>I/O psychologists are… training as scientist-practitioners (meaning they can conduct research but are also able to apply this scientific knowledge to the world of work)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sz="1200" dirty="0"/>
              <a:t>Apply the scientific method to study issues and conduct research about work</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sz="1200" dirty="0"/>
              <a:t>Apply research findings to the design of organizational, group, and individual activities at work</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a:t>
            </a:r>
            <a:r>
              <a:rPr lang="en-US" sz="1200" dirty="0"/>
              <a:t>are often internal and external consultants in organizations, sometimes government employees, and college professors…</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7</a:t>
            </a:fld>
            <a:endParaRPr lang="en-US"/>
          </a:p>
        </p:txBody>
      </p:sp>
    </p:spTree>
    <p:extLst>
      <p:ext uri="{BB962C8B-B14F-4D97-AF65-F5344CB8AC3E}">
        <p14:creationId xmlns:p14="http://schemas.microsoft.com/office/powerpoint/2010/main" val="327355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begin with industrial psychology…</a:t>
            </a:r>
          </a:p>
          <a:p>
            <a:endParaRPr lang="en-US" dirty="0"/>
          </a:p>
          <a:p>
            <a:r>
              <a:rPr lang="en-US" dirty="0"/>
              <a:t>Focuses on…</a:t>
            </a:r>
          </a:p>
          <a:p>
            <a:endParaRPr lang="en-US" dirty="0"/>
          </a:p>
          <a:p>
            <a:r>
              <a:rPr lang="en-US" dirty="0"/>
              <a:t>Industrial Psychology is a close partner of HRM in organizations, with Industrial psychologists supplying the technical and legal expertise to create and evaluate the personnel systems that HR managers use on a daily basis </a:t>
            </a:r>
          </a:p>
          <a:p>
            <a:endParaRPr lang="en-US"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8</a:t>
            </a:fld>
            <a:endParaRPr lang="en-US"/>
          </a:p>
        </p:txBody>
      </p:sp>
    </p:spTree>
    <p:extLst>
      <p:ext uri="{BB962C8B-B14F-4D97-AF65-F5344CB8AC3E}">
        <p14:creationId xmlns:p14="http://schemas.microsoft.com/office/powerpoint/2010/main" val="3256295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Before we can hire people, or train them, whatever it may be in relation to a job, we must first understand what the job consists of…</a:t>
            </a:r>
          </a:p>
          <a:p>
            <a:endParaRPr lang="en-US" dirty="0"/>
          </a:p>
          <a:p>
            <a:r>
              <a:rPr lang="en-US" dirty="0"/>
              <a:t>A job analysis allows us to understand…</a:t>
            </a:r>
          </a:p>
          <a:p>
            <a:pPr lvl="1"/>
            <a:r>
              <a:rPr lang="en-US" sz="3000" dirty="0"/>
              <a:t>- What tasks the job entails</a:t>
            </a:r>
          </a:p>
          <a:p>
            <a:pPr lvl="1"/>
            <a:r>
              <a:rPr lang="en-US" sz="3000" dirty="0"/>
              <a:t>- What skills the job requires</a:t>
            </a:r>
          </a:p>
          <a:p>
            <a:pPr lvl="1"/>
            <a:r>
              <a:rPr lang="en-US" sz="3000" dirty="0"/>
              <a:t>- Where the job fits in the organization</a:t>
            </a:r>
          </a:p>
          <a:p>
            <a:endParaRPr lang="en-US" dirty="0"/>
          </a:p>
          <a:p>
            <a:r>
              <a:rPr lang="en-US" dirty="0"/>
              <a:t>Image sourced from: https://</a:t>
            </a:r>
            <a:r>
              <a:rPr lang="en-US" dirty="0" err="1"/>
              <a:t>www.siop.org</a:t>
            </a:r>
            <a:r>
              <a:rPr lang="en-US" dirty="0"/>
              <a:t>/Career-Center/Job-Search</a:t>
            </a:r>
          </a:p>
        </p:txBody>
      </p:sp>
      <p:sp>
        <p:nvSpPr>
          <p:cNvPr id="4" name="Slide Number Placeholder 3"/>
          <p:cNvSpPr>
            <a:spLocks noGrp="1"/>
          </p:cNvSpPr>
          <p:nvPr>
            <p:ph type="sldNum" sz="quarter" idx="5"/>
          </p:nvPr>
        </p:nvSpPr>
        <p:spPr/>
        <p:txBody>
          <a:bodyPr/>
          <a:lstStyle/>
          <a:p>
            <a:fld id="{EEB987E3-BAA4-F942-8D72-6C803A21B6CC}" type="slidenum">
              <a:rPr lang="en-US" smtClean="0"/>
              <a:t>9</a:t>
            </a:fld>
            <a:endParaRPr lang="en-US"/>
          </a:p>
        </p:txBody>
      </p:sp>
    </p:spTree>
    <p:extLst>
      <p:ext uri="{BB962C8B-B14F-4D97-AF65-F5344CB8AC3E}">
        <p14:creationId xmlns:p14="http://schemas.microsoft.com/office/powerpoint/2010/main" val="3325659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E32D5-2C96-5C44-A72F-FFB112493A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C467AA-E664-9244-9A61-A57D51210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B5ACE5-08F8-FB47-A0FE-B875911834C5}"/>
              </a:ext>
            </a:extLst>
          </p:cNvPr>
          <p:cNvSpPr>
            <a:spLocks noGrp="1"/>
          </p:cNvSpPr>
          <p:nvPr>
            <p:ph type="dt" sz="half" idx="10"/>
          </p:nvPr>
        </p:nvSpPr>
        <p:spPr/>
        <p:txBody>
          <a:bodyPr/>
          <a:lstStyle/>
          <a:p>
            <a:fld id="{D4980108-A06B-8045-BC29-FF94626B6C01}" type="datetimeFigureOut">
              <a:rPr lang="en-US" smtClean="0"/>
              <a:t>8/29/2020</a:t>
            </a:fld>
            <a:endParaRPr lang="en-US"/>
          </a:p>
        </p:txBody>
      </p:sp>
      <p:sp>
        <p:nvSpPr>
          <p:cNvPr id="5" name="Footer Placeholder 4">
            <a:extLst>
              <a:ext uri="{FF2B5EF4-FFF2-40B4-BE49-F238E27FC236}">
                <a16:creationId xmlns:a16="http://schemas.microsoft.com/office/drawing/2014/main" id="{5651DEA9-31D5-5247-9B22-FA2A4DE59C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BEBAF-AC26-4E41-BCE0-398DCFE6BB91}"/>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4099068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5321E-8647-A84B-8BDA-4827D0AF2A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323871-1553-C141-A15E-00A6207CD7C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958484-1D9E-2D4B-9C4C-E7C297C8BFD8}"/>
              </a:ext>
            </a:extLst>
          </p:cNvPr>
          <p:cNvSpPr>
            <a:spLocks noGrp="1"/>
          </p:cNvSpPr>
          <p:nvPr>
            <p:ph type="dt" sz="half" idx="10"/>
          </p:nvPr>
        </p:nvSpPr>
        <p:spPr/>
        <p:txBody>
          <a:bodyPr/>
          <a:lstStyle/>
          <a:p>
            <a:fld id="{D4980108-A06B-8045-BC29-FF94626B6C01}" type="datetimeFigureOut">
              <a:rPr lang="en-US" smtClean="0"/>
              <a:t>8/29/2020</a:t>
            </a:fld>
            <a:endParaRPr lang="en-US"/>
          </a:p>
        </p:txBody>
      </p:sp>
      <p:sp>
        <p:nvSpPr>
          <p:cNvPr id="5" name="Footer Placeholder 4">
            <a:extLst>
              <a:ext uri="{FF2B5EF4-FFF2-40B4-BE49-F238E27FC236}">
                <a16:creationId xmlns:a16="http://schemas.microsoft.com/office/drawing/2014/main" id="{D66EB955-022F-8A43-BBCF-0DF9146FE8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CCE849-6A7E-F24F-BB5C-B1A714381F7C}"/>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1441277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CDFCB1-AC59-BF48-889E-4299C10091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5EDF92-B156-CB4E-8FF4-6925F7CC115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60D60A-D111-9D4F-9F63-CF8550FE7FF1}"/>
              </a:ext>
            </a:extLst>
          </p:cNvPr>
          <p:cNvSpPr>
            <a:spLocks noGrp="1"/>
          </p:cNvSpPr>
          <p:nvPr>
            <p:ph type="dt" sz="half" idx="10"/>
          </p:nvPr>
        </p:nvSpPr>
        <p:spPr/>
        <p:txBody>
          <a:bodyPr/>
          <a:lstStyle/>
          <a:p>
            <a:fld id="{D4980108-A06B-8045-BC29-FF94626B6C01}" type="datetimeFigureOut">
              <a:rPr lang="en-US" smtClean="0"/>
              <a:t>8/29/2020</a:t>
            </a:fld>
            <a:endParaRPr lang="en-US"/>
          </a:p>
        </p:txBody>
      </p:sp>
      <p:sp>
        <p:nvSpPr>
          <p:cNvPr id="5" name="Footer Placeholder 4">
            <a:extLst>
              <a:ext uri="{FF2B5EF4-FFF2-40B4-BE49-F238E27FC236}">
                <a16:creationId xmlns:a16="http://schemas.microsoft.com/office/drawing/2014/main" id="{B754504F-1EA0-F842-986D-7D3C2C51A8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F2D16B-5189-434D-B558-324092B6DB35}"/>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94801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9D42-9439-A144-BDF1-B3FB6E78BC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949E71-F5D8-E748-B2BE-EFF9FEEC6EA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3051C3-4995-3C40-B2C1-0D46F5C7D3B9}"/>
              </a:ext>
            </a:extLst>
          </p:cNvPr>
          <p:cNvSpPr>
            <a:spLocks noGrp="1"/>
          </p:cNvSpPr>
          <p:nvPr>
            <p:ph type="dt" sz="half" idx="10"/>
          </p:nvPr>
        </p:nvSpPr>
        <p:spPr/>
        <p:txBody>
          <a:bodyPr/>
          <a:lstStyle/>
          <a:p>
            <a:fld id="{D4980108-A06B-8045-BC29-FF94626B6C01}" type="datetimeFigureOut">
              <a:rPr lang="en-US" smtClean="0"/>
              <a:t>8/29/2020</a:t>
            </a:fld>
            <a:endParaRPr lang="en-US"/>
          </a:p>
        </p:txBody>
      </p:sp>
      <p:sp>
        <p:nvSpPr>
          <p:cNvPr id="5" name="Footer Placeholder 4">
            <a:extLst>
              <a:ext uri="{FF2B5EF4-FFF2-40B4-BE49-F238E27FC236}">
                <a16:creationId xmlns:a16="http://schemas.microsoft.com/office/drawing/2014/main" id="{7B2A22AF-EE29-824F-BF0B-491E330DCA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E01B81-FF5F-ED49-BAE7-0DA34E0D425B}"/>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1928446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0F96F-38F5-244E-B2A6-FD073B9388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D82F69-D820-1E4B-B81F-1D1202B70F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4A87AFF-91A9-4342-936B-29DECBCB7CEC}"/>
              </a:ext>
            </a:extLst>
          </p:cNvPr>
          <p:cNvSpPr>
            <a:spLocks noGrp="1"/>
          </p:cNvSpPr>
          <p:nvPr>
            <p:ph type="dt" sz="half" idx="10"/>
          </p:nvPr>
        </p:nvSpPr>
        <p:spPr/>
        <p:txBody>
          <a:bodyPr/>
          <a:lstStyle/>
          <a:p>
            <a:fld id="{D4980108-A06B-8045-BC29-FF94626B6C01}" type="datetimeFigureOut">
              <a:rPr lang="en-US" smtClean="0"/>
              <a:t>8/29/2020</a:t>
            </a:fld>
            <a:endParaRPr lang="en-US"/>
          </a:p>
        </p:txBody>
      </p:sp>
      <p:sp>
        <p:nvSpPr>
          <p:cNvPr id="5" name="Footer Placeholder 4">
            <a:extLst>
              <a:ext uri="{FF2B5EF4-FFF2-40B4-BE49-F238E27FC236}">
                <a16:creationId xmlns:a16="http://schemas.microsoft.com/office/drawing/2014/main" id="{99A89F06-C9ED-284D-8256-A04D55B241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8BD003-A1B0-274B-B011-016F8DD8E102}"/>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343457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E5D91-2981-6245-930B-B0496C1188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9F03B0-3215-9E4C-B65E-BFF6B953437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78A8D0-7CFA-544A-8653-BD4E4C5FA9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DE5BA3-1AC5-4E4F-97E2-6E754F3AE5EE}"/>
              </a:ext>
            </a:extLst>
          </p:cNvPr>
          <p:cNvSpPr>
            <a:spLocks noGrp="1"/>
          </p:cNvSpPr>
          <p:nvPr>
            <p:ph type="dt" sz="half" idx="10"/>
          </p:nvPr>
        </p:nvSpPr>
        <p:spPr/>
        <p:txBody>
          <a:bodyPr/>
          <a:lstStyle/>
          <a:p>
            <a:fld id="{D4980108-A06B-8045-BC29-FF94626B6C01}" type="datetimeFigureOut">
              <a:rPr lang="en-US" smtClean="0"/>
              <a:t>8/29/2020</a:t>
            </a:fld>
            <a:endParaRPr lang="en-US"/>
          </a:p>
        </p:txBody>
      </p:sp>
      <p:sp>
        <p:nvSpPr>
          <p:cNvPr id="6" name="Footer Placeholder 5">
            <a:extLst>
              <a:ext uri="{FF2B5EF4-FFF2-40B4-BE49-F238E27FC236}">
                <a16:creationId xmlns:a16="http://schemas.microsoft.com/office/drawing/2014/main" id="{A625481E-C838-3C4F-A98C-7B28DE554C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C9F34F-0C87-6748-925D-7445660A7B78}"/>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1097811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43ADD-7337-A949-903C-85F1CDB7E3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AB7676-B94F-114A-ABD2-F834D8288E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B70380E-7131-854B-8060-19A00E61415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D8046A-0B86-4F4F-9B40-3D016D33DE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BE2B05C-6C2F-BE4A-B5A0-0E1C6036C8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955D99-3628-B44F-8C40-DE017BD2AE96}"/>
              </a:ext>
            </a:extLst>
          </p:cNvPr>
          <p:cNvSpPr>
            <a:spLocks noGrp="1"/>
          </p:cNvSpPr>
          <p:nvPr>
            <p:ph type="dt" sz="half" idx="10"/>
          </p:nvPr>
        </p:nvSpPr>
        <p:spPr/>
        <p:txBody>
          <a:bodyPr/>
          <a:lstStyle/>
          <a:p>
            <a:fld id="{D4980108-A06B-8045-BC29-FF94626B6C01}" type="datetimeFigureOut">
              <a:rPr lang="en-US" smtClean="0"/>
              <a:t>8/29/2020</a:t>
            </a:fld>
            <a:endParaRPr lang="en-US"/>
          </a:p>
        </p:txBody>
      </p:sp>
      <p:sp>
        <p:nvSpPr>
          <p:cNvPr id="8" name="Footer Placeholder 7">
            <a:extLst>
              <a:ext uri="{FF2B5EF4-FFF2-40B4-BE49-F238E27FC236}">
                <a16:creationId xmlns:a16="http://schemas.microsoft.com/office/drawing/2014/main" id="{A94F58E7-F932-DE4F-8256-648004D18D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FC524C-C0BB-D340-8A05-C545D3C5B323}"/>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897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817ED-267D-ED4E-A564-C40DC3F560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3EA200-06D7-E940-94B8-26AA1C41401A}"/>
              </a:ext>
            </a:extLst>
          </p:cNvPr>
          <p:cNvSpPr>
            <a:spLocks noGrp="1"/>
          </p:cNvSpPr>
          <p:nvPr>
            <p:ph type="dt" sz="half" idx="10"/>
          </p:nvPr>
        </p:nvSpPr>
        <p:spPr/>
        <p:txBody>
          <a:bodyPr/>
          <a:lstStyle/>
          <a:p>
            <a:fld id="{D4980108-A06B-8045-BC29-FF94626B6C01}" type="datetimeFigureOut">
              <a:rPr lang="en-US" smtClean="0"/>
              <a:t>8/29/2020</a:t>
            </a:fld>
            <a:endParaRPr lang="en-US"/>
          </a:p>
        </p:txBody>
      </p:sp>
      <p:sp>
        <p:nvSpPr>
          <p:cNvPr id="4" name="Footer Placeholder 3">
            <a:extLst>
              <a:ext uri="{FF2B5EF4-FFF2-40B4-BE49-F238E27FC236}">
                <a16:creationId xmlns:a16="http://schemas.microsoft.com/office/drawing/2014/main" id="{9BC2E441-CE02-DB40-915C-7CC6A71E0E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1D226F-6E8D-5B40-A5A2-B013E929D1FB}"/>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226015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F2B8F0-13D9-D745-ADE8-275C64034B98}"/>
              </a:ext>
            </a:extLst>
          </p:cNvPr>
          <p:cNvSpPr>
            <a:spLocks noGrp="1"/>
          </p:cNvSpPr>
          <p:nvPr>
            <p:ph type="dt" sz="half" idx="10"/>
          </p:nvPr>
        </p:nvSpPr>
        <p:spPr/>
        <p:txBody>
          <a:bodyPr/>
          <a:lstStyle/>
          <a:p>
            <a:fld id="{D4980108-A06B-8045-BC29-FF94626B6C01}" type="datetimeFigureOut">
              <a:rPr lang="en-US" smtClean="0"/>
              <a:t>8/29/2020</a:t>
            </a:fld>
            <a:endParaRPr lang="en-US"/>
          </a:p>
        </p:txBody>
      </p:sp>
      <p:sp>
        <p:nvSpPr>
          <p:cNvPr id="3" name="Footer Placeholder 2">
            <a:extLst>
              <a:ext uri="{FF2B5EF4-FFF2-40B4-BE49-F238E27FC236}">
                <a16:creationId xmlns:a16="http://schemas.microsoft.com/office/drawing/2014/main" id="{6483AD4C-755E-BA41-9B57-AD9F97C4C3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26A7CB-CA82-CC46-BDC6-9D74A1575D89}"/>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1039445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4F3AE-0ACF-9A43-BA7E-91F7296452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60209AC-F2CA-F34D-B215-C7C1865847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D09054-1954-8649-BFD8-74C0901D6C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6FE439-E35B-144A-9A47-43D25BA35407}"/>
              </a:ext>
            </a:extLst>
          </p:cNvPr>
          <p:cNvSpPr>
            <a:spLocks noGrp="1"/>
          </p:cNvSpPr>
          <p:nvPr>
            <p:ph type="dt" sz="half" idx="10"/>
          </p:nvPr>
        </p:nvSpPr>
        <p:spPr/>
        <p:txBody>
          <a:bodyPr/>
          <a:lstStyle/>
          <a:p>
            <a:fld id="{D4980108-A06B-8045-BC29-FF94626B6C01}" type="datetimeFigureOut">
              <a:rPr lang="en-US" smtClean="0"/>
              <a:t>8/29/2020</a:t>
            </a:fld>
            <a:endParaRPr lang="en-US"/>
          </a:p>
        </p:txBody>
      </p:sp>
      <p:sp>
        <p:nvSpPr>
          <p:cNvPr id="6" name="Footer Placeholder 5">
            <a:extLst>
              <a:ext uri="{FF2B5EF4-FFF2-40B4-BE49-F238E27FC236}">
                <a16:creationId xmlns:a16="http://schemas.microsoft.com/office/drawing/2014/main" id="{F7CCD951-112E-0F47-89F1-6641C187E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FC9E0-22C8-E741-B8E7-522AD9B2EB65}"/>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1427877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9AA4-9CC1-1A43-B6BF-532A605BCC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E15F00-F98B-994A-8C16-28374CB467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5F4725-4D84-9241-B854-42027C6ACE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32CA75-5B43-674D-A08B-7A252D10331C}"/>
              </a:ext>
            </a:extLst>
          </p:cNvPr>
          <p:cNvSpPr>
            <a:spLocks noGrp="1"/>
          </p:cNvSpPr>
          <p:nvPr>
            <p:ph type="dt" sz="half" idx="10"/>
          </p:nvPr>
        </p:nvSpPr>
        <p:spPr/>
        <p:txBody>
          <a:bodyPr/>
          <a:lstStyle/>
          <a:p>
            <a:fld id="{D4980108-A06B-8045-BC29-FF94626B6C01}" type="datetimeFigureOut">
              <a:rPr lang="en-US" smtClean="0"/>
              <a:t>8/29/2020</a:t>
            </a:fld>
            <a:endParaRPr lang="en-US"/>
          </a:p>
        </p:txBody>
      </p:sp>
      <p:sp>
        <p:nvSpPr>
          <p:cNvPr id="6" name="Footer Placeholder 5">
            <a:extLst>
              <a:ext uri="{FF2B5EF4-FFF2-40B4-BE49-F238E27FC236}">
                <a16:creationId xmlns:a16="http://schemas.microsoft.com/office/drawing/2014/main" id="{FD1A0EB7-6A0E-4D4D-B04A-69642214FC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F9BAD5-0F43-2B4C-9A86-59FB0CA0AD31}"/>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4038176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000"/>
            <a:lum/>
          </a:blip>
          <a:srcRect/>
          <a:stretch>
            <a:fillRect l="1000" t="-37000" r="10000" b="-3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24A1A8-9B94-004C-BDD5-2995EDB342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848A4D-0CA3-A244-BA5E-F51DF06D88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8D9900-D830-5E45-9C0D-6569A9DD15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980108-A06B-8045-BC29-FF94626B6C01}" type="datetimeFigureOut">
              <a:rPr lang="en-US" smtClean="0"/>
              <a:t>8/29/2020</a:t>
            </a:fld>
            <a:endParaRPr lang="en-US"/>
          </a:p>
        </p:txBody>
      </p:sp>
      <p:sp>
        <p:nvSpPr>
          <p:cNvPr id="5" name="Footer Placeholder 4">
            <a:extLst>
              <a:ext uri="{FF2B5EF4-FFF2-40B4-BE49-F238E27FC236}">
                <a16:creationId xmlns:a16="http://schemas.microsoft.com/office/drawing/2014/main" id="{B9AD4C45-D5BF-FA49-A80A-2DF4C41414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129151-95B0-1444-B96B-1A36871288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2CE25C-C3AC-704A-838E-7633D6350A81}" type="slidenum">
              <a:rPr lang="en-US" smtClean="0"/>
              <a:t>‹#›</a:t>
            </a:fld>
            <a:endParaRPr lang="en-US"/>
          </a:p>
        </p:txBody>
      </p:sp>
    </p:spTree>
    <p:extLst>
      <p:ext uri="{BB962C8B-B14F-4D97-AF65-F5344CB8AC3E}">
        <p14:creationId xmlns:p14="http://schemas.microsoft.com/office/powerpoint/2010/main" val="2814581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youtu.be/vKMrWsjUOZQ"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www.siop.org/" TargetMode="Externa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siop.org/Research-Publications/Items-of-Interest/ArtMID/19366/ArticleID/3361/Top-10-Workplace-Trends-for-2020"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7D69CFCF-8EE6-454C-BEA0-FE77892879B8}"/>
              </a:ext>
            </a:extLst>
          </p:cNvPr>
          <p:cNvPicPr>
            <a:picLocks/>
          </p:cNvPicPr>
          <p:nvPr/>
        </p:nvPicPr>
        <p:blipFill>
          <a:blip r:embed="rId3"/>
          <a:srcRect/>
          <a:stretch>
            <a:fillRect/>
          </a:stretch>
        </p:blipFill>
        <p:spPr>
          <a:xfrm>
            <a:off x="10203543" y="188686"/>
            <a:ext cx="1815719" cy="885371"/>
          </a:xfrm>
          <a:prstGeom prst="rect">
            <a:avLst/>
          </a:prstGeom>
          <a:ln/>
        </p:spPr>
      </p:pic>
      <p:sp>
        <p:nvSpPr>
          <p:cNvPr id="5" name="Title 4">
            <a:extLst>
              <a:ext uri="{FF2B5EF4-FFF2-40B4-BE49-F238E27FC236}">
                <a16:creationId xmlns:a16="http://schemas.microsoft.com/office/drawing/2014/main" id="{3E86FD36-08EE-BF47-B751-684F89FAAB31}"/>
              </a:ext>
            </a:extLst>
          </p:cNvPr>
          <p:cNvSpPr>
            <a:spLocks noGrp="1"/>
          </p:cNvSpPr>
          <p:nvPr>
            <p:ph type="ctrTitle"/>
          </p:nvPr>
        </p:nvSpPr>
        <p:spPr>
          <a:xfrm>
            <a:off x="1524000" y="1659391"/>
            <a:ext cx="9144000" cy="2387600"/>
          </a:xfrm>
        </p:spPr>
        <p:txBody>
          <a:bodyPr>
            <a:normAutofit fontScale="90000"/>
          </a:bodyPr>
          <a:lstStyle/>
          <a:p>
            <a:r>
              <a:rPr lang="en-US" dirty="0">
                <a:latin typeface="+mn-lt"/>
              </a:rPr>
              <a:t>INDUSTRIAL-ORGANIZATIONAL PSYCHOLOGY</a:t>
            </a:r>
          </a:p>
        </p:txBody>
      </p:sp>
      <p:sp>
        <p:nvSpPr>
          <p:cNvPr id="6" name="Subtitle 5">
            <a:extLst>
              <a:ext uri="{FF2B5EF4-FFF2-40B4-BE49-F238E27FC236}">
                <a16:creationId xmlns:a16="http://schemas.microsoft.com/office/drawing/2014/main" id="{86D60F54-04C7-4940-8576-5891EACA0969}"/>
              </a:ext>
            </a:extLst>
          </p:cNvPr>
          <p:cNvSpPr>
            <a:spLocks noGrp="1"/>
          </p:cNvSpPr>
          <p:nvPr>
            <p:ph type="subTitle" idx="1"/>
          </p:nvPr>
        </p:nvSpPr>
        <p:spPr>
          <a:xfrm>
            <a:off x="1524000" y="4182609"/>
            <a:ext cx="9144000" cy="461962"/>
          </a:xfrm>
        </p:spPr>
        <p:txBody>
          <a:bodyPr/>
          <a:lstStyle/>
          <a:p>
            <a:r>
              <a:rPr lang="en-US" dirty="0"/>
              <a:t>AN INTRODUCTION</a:t>
            </a:r>
          </a:p>
          <a:p>
            <a:endParaRPr lang="en-US" dirty="0"/>
          </a:p>
        </p:txBody>
      </p:sp>
    </p:spTree>
    <p:extLst>
      <p:ext uri="{BB962C8B-B14F-4D97-AF65-F5344CB8AC3E}">
        <p14:creationId xmlns:p14="http://schemas.microsoft.com/office/powerpoint/2010/main" val="3674760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Job Analysis</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a:xfrm>
            <a:off x="838200" y="1690688"/>
            <a:ext cx="10515600" cy="5000398"/>
          </a:xfrm>
        </p:spPr>
        <p:txBody>
          <a:bodyPr>
            <a:normAutofit lnSpcReduction="10000"/>
          </a:bodyPr>
          <a:lstStyle/>
          <a:p>
            <a:pPr marL="457200" lvl="1" indent="0">
              <a:buNone/>
            </a:pPr>
            <a:r>
              <a:rPr lang="en-US" sz="3000" dirty="0"/>
              <a:t>The job description and the knowledge, skills, and abilities (KSA’s) required for the job are defined through a job analysis</a:t>
            </a:r>
            <a:endParaRPr lang="en-US" sz="3000" dirty="0">
              <a:solidFill>
                <a:srgbClr val="FF0000"/>
              </a:solidFill>
            </a:endParaRPr>
          </a:p>
          <a:p>
            <a:pPr marL="457200" lvl="1" indent="0">
              <a:buNone/>
            </a:pPr>
            <a:endParaRPr lang="en-US" sz="1000" dirty="0">
              <a:solidFill>
                <a:srgbClr val="FF0000"/>
              </a:solidFill>
            </a:endParaRPr>
          </a:p>
          <a:p>
            <a:pPr lvl="1"/>
            <a:r>
              <a:rPr lang="en-US" sz="3000" i="1" u="sng" dirty="0"/>
              <a:t>Work-oriented job analysis</a:t>
            </a:r>
            <a:r>
              <a:rPr lang="en-US" sz="3000" dirty="0"/>
              <a:t>: focuses on the job itself and involves developing a list of tasks that the job entails</a:t>
            </a:r>
          </a:p>
          <a:p>
            <a:pPr marL="914400" lvl="2" indent="0">
              <a:buNone/>
            </a:pPr>
            <a:r>
              <a:rPr lang="en-US" sz="2600" dirty="0"/>
              <a:t>	- Produces the job description</a:t>
            </a:r>
          </a:p>
          <a:p>
            <a:pPr marL="914400" lvl="2" indent="0">
              <a:buNone/>
            </a:pPr>
            <a:endParaRPr lang="en-US" sz="1000" dirty="0">
              <a:solidFill>
                <a:srgbClr val="FF0000"/>
              </a:solidFill>
            </a:endParaRPr>
          </a:p>
          <a:p>
            <a:pPr lvl="1"/>
            <a:r>
              <a:rPr lang="en-US" sz="3000" i="1" u="sng" dirty="0"/>
              <a:t>Worker-oriented job analysis</a:t>
            </a:r>
            <a:r>
              <a:rPr lang="en-US" sz="3000" dirty="0"/>
              <a:t>: focuses on identifying the qualities needed by a person to successfully perform the job   		</a:t>
            </a:r>
            <a:r>
              <a:rPr lang="en-US" sz="2600" dirty="0"/>
              <a:t>- Produces the KSA’s </a:t>
            </a:r>
          </a:p>
          <a:p>
            <a:pPr lvl="1"/>
            <a:endParaRPr lang="en-US" sz="1000" dirty="0"/>
          </a:p>
          <a:p>
            <a:pPr marL="457200" lvl="1" indent="0">
              <a:buNone/>
            </a:pPr>
            <a:r>
              <a:rPr lang="en-US" sz="3000" dirty="0"/>
              <a:t>Both involve consultants interviewing current employees and supervisors and surveying these employees to gather information about the job</a:t>
            </a:r>
          </a:p>
        </p:txBody>
      </p:sp>
    </p:spTree>
    <p:extLst>
      <p:ext uri="{BB962C8B-B14F-4D97-AF65-F5344CB8AC3E}">
        <p14:creationId xmlns:p14="http://schemas.microsoft.com/office/powerpoint/2010/main" val="2109000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Recruitment, Selection, and Placement</a:t>
            </a:r>
          </a:p>
        </p:txBody>
      </p:sp>
      <p:sp>
        <p:nvSpPr>
          <p:cNvPr id="5" name="Trapezoid 4">
            <a:extLst>
              <a:ext uri="{FF2B5EF4-FFF2-40B4-BE49-F238E27FC236}">
                <a16:creationId xmlns:a16="http://schemas.microsoft.com/office/drawing/2014/main" id="{DF43E749-F955-FB4C-ADFD-46DF4E681D60}"/>
              </a:ext>
            </a:extLst>
          </p:cNvPr>
          <p:cNvSpPr/>
          <p:nvPr/>
        </p:nvSpPr>
        <p:spPr>
          <a:xfrm rot="10800000">
            <a:off x="1084940" y="3107061"/>
            <a:ext cx="2346593" cy="2198956"/>
          </a:xfrm>
          <a:prstGeom prst="trapezoi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5706A7A6-104E-A645-B8C4-119C8047E814}"/>
              </a:ext>
            </a:extLst>
          </p:cNvPr>
          <p:cNvSpPr/>
          <p:nvPr/>
        </p:nvSpPr>
        <p:spPr>
          <a:xfrm>
            <a:off x="1103301" y="2582841"/>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1CC0832-DB19-C141-9931-89DB50D1849C}"/>
              </a:ext>
            </a:extLst>
          </p:cNvPr>
          <p:cNvSpPr/>
          <p:nvPr/>
        </p:nvSpPr>
        <p:spPr>
          <a:xfrm>
            <a:off x="2083802" y="2602496"/>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EF10717B-6D2D-2E47-B75D-12ACBCE4725B}"/>
              </a:ext>
            </a:extLst>
          </p:cNvPr>
          <p:cNvSpPr/>
          <p:nvPr/>
        </p:nvSpPr>
        <p:spPr>
          <a:xfrm>
            <a:off x="1531123" y="3279658"/>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516770F8-597E-0D41-9494-D33309655BD9}"/>
              </a:ext>
            </a:extLst>
          </p:cNvPr>
          <p:cNvSpPr/>
          <p:nvPr/>
        </p:nvSpPr>
        <p:spPr>
          <a:xfrm>
            <a:off x="2561199" y="3259002"/>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D6F14607-FE5F-6442-99D2-F3EA75DFF12C}"/>
              </a:ext>
            </a:extLst>
          </p:cNvPr>
          <p:cNvSpPr/>
          <p:nvPr/>
        </p:nvSpPr>
        <p:spPr>
          <a:xfrm>
            <a:off x="3064303" y="2509395"/>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EA6FF945-D519-6A45-B025-C61CE9F6B04B}"/>
              </a:ext>
            </a:extLst>
          </p:cNvPr>
          <p:cNvSpPr/>
          <p:nvPr/>
        </p:nvSpPr>
        <p:spPr>
          <a:xfrm>
            <a:off x="2120525" y="3760355"/>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1FF7158-AA39-C740-9533-D66A0EF3275F}"/>
              </a:ext>
            </a:extLst>
          </p:cNvPr>
          <p:cNvSpPr/>
          <p:nvPr/>
        </p:nvSpPr>
        <p:spPr>
          <a:xfrm>
            <a:off x="1845103" y="4433303"/>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C55C81D-EB42-844F-BE0F-56457826AF2F}"/>
              </a:ext>
            </a:extLst>
          </p:cNvPr>
          <p:cNvSpPr/>
          <p:nvPr/>
        </p:nvSpPr>
        <p:spPr>
          <a:xfrm>
            <a:off x="2500607" y="4718823"/>
            <a:ext cx="275422" cy="297456"/>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7DBD347-DA36-9F43-BA28-F8AF16BFE32F}"/>
              </a:ext>
            </a:extLst>
          </p:cNvPr>
          <p:cNvSpPr/>
          <p:nvPr/>
        </p:nvSpPr>
        <p:spPr>
          <a:xfrm>
            <a:off x="1707392" y="1983241"/>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4BD0FD8-710B-9B44-8881-FA39D3E3CB2D}"/>
              </a:ext>
            </a:extLst>
          </p:cNvPr>
          <p:cNvSpPr/>
          <p:nvPr/>
        </p:nvSpPr>
        <p:spPr>
          <a:xfrm>
            <a:off x="2074621" y="5513127"/>
            <a:ext cx="275422" cy="29745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417ABEDE-26B1-0746-81A5-2ABFC665BB7C}"/>
              </a:ext>
            </a:extLst>
          </p:cNvPr>
          <p:cNvSpPr txBox="1"/>
          <p:nvPr/>
        </p:nvSpPr>
        <p:spPr>
          <a:xfrm>
            <a:off x="3591275" y="2922395"/>
            <a:ext cx="1806766" cy="369332"/>
          </a:xfrm>
          <a:prstGeom prst="rect">
            <a:avLst/>
          </a:prstGeom>
          <a:noFill/>
        </p:spPr>
        <p:txBody>
          <a:bodyPr wrap="square" rtlCol="0">
            <a:spAutoFit/>
          </a:bodyPr>
          <a:lstStyle/>
          <a:p>
            <a:r>
              <a:rPr lang="en-US" dirty="0"/>
              <a:t>Recruitment</a:t>
            </a:r>
          </a:p>
        </p:txBody>
      </p:sp>
      <p:sp>
        <p:nvSpPr>
          <p:cNvPr id="19" name="TextBox 18">
            <a:extLst>
              <a:ext uri="{FF2B5EF4-FFF2-40B4-BE49-F238E27FC236}">
                <a16:creationId xmlns:a16="http://schemas.microsoft.com/office/drawing/2014/main" id="{F4E6A10E-C102-7547-A64B-273FF64E0EC7}"/>
              </a:ext>
            </a:extLst>
          </p:cNvPr>
          <p:cNvSpPr txBox="1"/>
          <p:nvPr/>
        </p:nvSpPr>
        <p:spPr>
          <a:xfrm>
            <a:off x="3041557" y="4682885"/>
            <a:ext cx="1045479" cy="369332"/>
          </a:xfrm>
          <a:prstGeom prst="rect">
            <a:avLst/>
          </a:prstGeom>
          <a:noFill/>
        </p:spPr>
        <p:txBody>
          <a:bodyPr wrap="none" rtlCol="0">
            <a:spAutoFit/>
          </a:bodyPr>
          <a:lstStyle/>
          <a:p>
            <a:r>
              <a:rPr lang="en-US" dirty="0"/>
              <a:t>Selection</a:t>
            </a:r>
          </a:p>
        </p:txBody>
      </p:sp>
      <p:sp>
        <p:nvSpPr>
          <p:cNvPr id="20" name="TextBox 19">
            <a:extLst>
              <a:ext uri="{FF2B5EF4-FFF2-40B4-BE49-F238E27FC236}">
                <a16:creationId xmlns:a16="http://schemas.microsoft.com/office/drawing/2014/main" id="{FB712FED-C8BA-D74D-9F1B-B6E40FE6F62E}"/>
              </a:ext>
            </a:extLst>
          </p:cNvPr>
          <p:cNvSpPr txBox="1"/>
          <p:nvPr/>
        </p:nvSpPr>
        <p:spPr>
          <a:xfrm>
            <a:off x="2414863" y="5477189"/>
            <a:ext cx="1176412" cy="369332"/>
          </a:xfrm>
          <a:prstGeom prst="rect">
            <a:avLst/>
          </a:prstGeom>
          <a:noFill/>
        </p:spPr>
        <p:txBody>
          <a:bodyPr wrap="none" rtlCol="0">
            <a:spAutoFit/>
          </a:bodyPr>
          <a:lstStyle/>
          <a:p>
            <a:r>
              <a:rPr lang="en-US" dirty="0"/>
              <a:t>Placement</a:t>
            </a:r>
          </a:p>
        </p:txBody>
      </p:sp>
      <p:sp>
        <p:nvSpPr>
          <p:cNvPr id="2" name="Rectangle 1">
            <a:extLst>
              <a:ext uri="{FF2B5EF4-FFF2-40B4-BE49-F238E27FC236}">
                <a16:creationId xmlns:a16="http://schemas.microsoft.com/office/drawing/2014/main" id="{95BB8A43-5224-6C49-84EC-C3331FBF8898}"/>
              </a:ext>
            </a:extLst>
          </p:cNvPr>
          <p:cNvSpPr/>
          <p:nvPr/>
        </p:nvSpPr>
        <p:spPr>
          <a:xfrm>
            <a:off x="4732000" y="2691562"/>
            <a:ext cx="7287262" cy="830997"/>
          </a:xfrm>
          <a:prstGeom prst="rect">
            <a:avLst/>
          </a:prstGeom>
        </p:spPr>
        <p:txBody>
          <a:bodyPr wrap="square">
            <a:spAutoFit/>
          </a:bodyPr>
          <a:lstStyle/>
          <a:p>
            <a:pPr lvl="1"/>
            <a:r>
              <a:rPr lang="en-US" sz="2400" dirty="0"/>
              <a:t>Focused on attracting people to submit applications for open positions within an organization (LinkedIn)</a:t>
            </a:r>
          </a:p>
        </p:txBody>
      </p:sp>
      <p:sp>
        <p:nvSpPr>
          <p:cNvPr id="21" name="Rectangle 20">
            <a:extLst>
              <a:ext uri="{FF2B5EF4-FFF2-40B4-BE49-F238E27FC236}">
                <a16:creationId xmlns:a16="http://schemas.microsoft.com/office/drawing/2014/main" id="{54C8EE6C-7631-794B-8109-0DF4E879DDF0}"/>
              </a:ext>
            </a:extLst>
          </p:cNvPr>
          <p:cNvSpPr/>
          <p:nvPr/>
        </p:nvSpPr>
        <p:spPr>
          <a:xfrm>
            <a:off x="4009120" y="4452052"/>
            <a:ext cx="7287262" cy="830997"/>
          </a:xfrm>
          <a:prstGeom prst="rect">
            <a:avLst/>
          </a:prstGeom>
        </p:spPr>
        <p:txBody>
          <a:bodyPr wrap="square">
            <a:spAutoFit/>
          </a:bodyPr>
          <a:lstStyle/>
          <a:p>
            <a:pPr lvl="1"/>
            <a:r>
              <a:rPr lang="en-US" sz="2400" dirty="0"/>
              <a:t>Process used to evaluate job candidates and decide which ones to hire </a:t>
            </a:r>
          </a:p>
        </p:txBody>
      </p:sp>
      <p:sp>
        <p:nvSpPr>
          <p:cNvPr id="22" name="Rectangle 21">
            <a:extLst>
              <a:ext uri="{FF2B5EF4-FFF2-40B4-BE49-F238E27FC236}">
                <a16:creationId xmlns:a16="http://schemas.microsoft.com/office/drawing/2014/main" id="{B91BB3FE-33D1-F74A-9E75-FB8E206F8D82}"/>
              </a:ext>
            </a:extLst>
          </p:cNvPr>
          <p:cNvSpPr/>
          <p:nvPr/>
        </p:nvSpPr>
        <p:spPr>
          <a:xfrm>
            <a:off x="3431533" y="5532781"/>
            <a:ext cx="7287262" cy="830997"/>
          </a:xfrm>
          <a:prstGeom prst="rect">
            <a:avLst/>
          </a:prstGeom>
        </p:spPr>
        <p:txBody>
          <a:bodyPr wrap="square">
            <a:spAutoFit/>
          </a:bodyPr>
          <a:lstStyle/>
          <a:p>
            <a:pPr lvl="1"/>
            <a:r>
              <a:rPr lang="en-US" sz="2400" dirty="0"/>
              <a:t>Placing the candidate in the role and preparing them for success</a:t>
            </a:r>
          </a:p>
        </p:txBody>
      </p:sp>
    </p:spTree>
    <p:extLst>
      <p:ext uri="{BB962C8B-B14F-4D97-AF65-F5344CB8AC3E}">
        <p14:creationId xmlns:p14="http://schemas.microsoft.com/office/powerpoint/2010/main" val="1841680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 grpId="0"/>
      <p:bldP spid="21"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Personnel Selection</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a:xfrm>
            <a:off x="838200" y="1690688"/>
            <a:ext cx="10515600" cy="5050972"/>
          </a:xfrm>
        </p:spPr>
        <p:txBody>
          <a:bodyPr>
            <a:normAutofit lnSpcReduction="10000"/>
          </a:bodyPr>
          <a:lstStyle/>
          <a:p>
            <a:pPr lvl="1"/>
            <a:r>
              <a:rPr lang="en-US" sz="3000" dirty="0"/>
              <a:t>One of the oldest topics in I/O psychology</a:t>
            </a:r>
          </a:p>
          <a:p>
            <a:pPr lvl="1"/>
            <a:r>
              <a:rPr lang="en-US" sz="3000" dirty="0"/>
              <a:t>Usually involves administering a series of instruments (called predictors) to determine the best applicant  </a:t>
            </a:r>
          </a:p>
          <a:p>
            <a:pPr lvl="1"/>
            <a:r>
              <a:rPr lang="en-US" sz="3000" dirty="0"/>
              <a:t>I/O psychologists help deliver effective predictors</a:t>
            </a:r>
          </a:p>
          <a:p>
            <a:pPr lvl="1"/>
            <a:r>
              <a:rPr lang="en-US" sz="3000" dirty="0"/>
              <a:t>Common predictors include tests of various qualities (intelligence, personality, other traits) and interviews</a:t>
            </a:r>
          </a:p>
          <a:p>
            <a:pPr lvl="1"/>
            <a:r>
              <a:rPr lang="en-US" sz="3000" dirty="0"/>
              <a:t>Determine the right set of predictors based on a number of factors (time, cost, legality, validity, reliability, practicality…)</a:t>
            </a:r>
          </a:p>
          <a:p>
            <a:pPr lvl="2"/>
            <a:r>
              <a:rPr lang="en-US" sz="2600" dirty="0"/>
              <a:t>General mental ability is the single most effective predictor of job performance</a:t>
            </a:r>
          </a:p>
          <a:p>
            <a:pPr lvl="2"/>
            <a:r>
              <a:rPr lang="en-US" sz="2600" dirty="0"/>
              <a:t>Big 5 – Conscientiousness – said to be an important predictor</a:t>
            </a:r>
          </a:p>
          <a:p>
            <a:pPr lvl="2"/>
            <a:r>
              <a:rPr lang="en-US" sz="2600" dirty="0"/>
              <a:t>Interviews? – not very effective for evaluating applicants</a:t>
            </a:r>
          </a:p>
        </p:txBody>
      </p:sp>
    </p:spTree>
    <p:extLst>
      <p:ext uri="{BB962C8B-B14F-4D97-AF65-F5344CB8AC3E}">
        <p14:creationId xmlns:p14="http://schemas.microsoft.com/office/powerpoint/2010/main" val="2114658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Worker Performance</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a:xfrm>
            <a:off x="838200" y="1690688"/>
            <a:ext cx="10896600" cy="4984431"/>
          </a:xfrm>
        </p:spPr>
        <p:txBody>
          <a:bodyPr>
            <a:normAutofit lnSpcReduction="10000"/>
          </a:bodyPr>
          <a:lstStyle/>
          <a:p>
            <a:pPr marL="171450" indent="-171450">
              <a:buFontTx/>
              <a:buChar char="-"/>
            </a:pPr>
            <a:r>
              <a:rPr lang="en-US" sz="3000" dirty="0"/>
              <a:t>Important to evaluate and document employee performance for future decisions (i.e. </a:t>
            </a:r>
            <a:r>
              <a:rPr lang="en-US" dirty="0"/>
              <a:t>promotions, training, rewards, termination)</a:t>
            </a:r>
          </a:p>
          <a:p>
            <a:pPr marL="457200" lvl="1" indent="0">
              <a:buNone/>
            </a:pPr>
            <a:endParaRPr lang="en-US" sz="1000" dirty="0">
              <a:solidFill>
                <a:srgbClr val="FF0000"/>
              </a:solidFill>
            </a:endParaRPr>
          </a:p>
          <a:p>
            <a:pPr marL="457200" lvl="1" indent="0">
              <a:buNone/>
            </a:pPr>
            <a:r>
              <a:rPr lang="en-US" sz="3000" i="1" dirty="0"/>
              <a:t>Performance Appraisals</a:t>
            </a:r>
          </a:p>
          <a:p>
            <a:pPr lvl="1"/>
            <a:r>
              <a:rPr lang="en-US" sz="3000" dirty="0"/>
              <a:t>Structured around the employee’s performance of their primary tasks and responsibilities (job analysis) </a:t>
            </a:r>
          </a:p>
          <a:p>
            <a:pPr lvl="1"/>
            <a:r>
              <a:rPr lang="en-US" sz="3000" dirty="0"/>
              <a:t>Involves ranking numeric scales corresponding to specific aspects of performance, typically their </a:t>
            </a:r>
            <a:r>
              <a:rPr lang="en-US" sz="3000" i="1" dirty="0"/>
              <a:t>task performance</a:t>
            </a:r>
            <a:r>
              <a:rPr lang="en-US" sz="3000" dirty="0"/>
              <a:t>,</a:t>
            </a:r>
            <a:r>
              <a:rPr lang="en-US" sz="3000" i="1" dirty="0"/>
              <a:t> </a:t>
            </a:r>
            <a:r>
              <a:rPr lang="en-US" sz="3000" dirty="0"/>
              <a:t>and often includes examples/comments of </a:t>
            </a:r>
            <a:r>
              <a:rPr lang="en-US" sz="3000" i="1" dirty="0"/>
              <a:t>critical incidents </a:t>
            </a:r>
          </a:p>
          <a:p>
            <a:pPr lvl="1"/>
            <a:r>
              <a:rPr lang="en-US" sz="3000" dirty="0"/>
              <a:t>Sometimes concerned with additional behaviors (i.e. organizational citizenship behaviors and counterproductive work behaviors)</a:t>
            </a:r>
          </a:p>
        </p:txBody>
      </p:sp>
    </p:spTree>
    <p:extLst>
      <p:ext uri="{BB962C8B-B14F-4D97-AF65-F5344CB8AC3E}">
        <p14:creationId xmlns:p14="http://schemas.microsoft.com/office/powerpoint/2010/main" val="569388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Industrial-</a:t>
            </a:r>
            <a:r>
              <a:rPr lang="en-US" sz="4000" b="1" dirty="0">
                <a:solidFill>
                  <a:srgbClr val="C00000"/>
                </a:solidFill>
                <a:latin typeface="+mn-lt"/>
              </a:rPr>
              <a:t>Organizational</a:t>
            </a:r>
            <a:r>
              <a:rPr lang="en-US" sz="4000" b="1" dirty="0">
                <a:latin typeface="+mn-lt"/>
              </a:rPr>
              <a:t> Psychology</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p:txBody>
          <a:bodyPr>
            <a:normAutofit/>
          </a:bodyPr>
          <a:lstStyle/>
          <a:p>
            <a:pPr lvl="1"/>
            <a:r>
              <a:rPr lang="en-US" sz="3000" dirty="0"/>
              <a:t>The </a:t>
            </a:r>
            <a:r>
              <a:rPr lang="en-US" sz="3000" b="1" dirty="0"/>
              <a:t>Organizational</a:t>
            </a:r>
            <a:r>
              <a:rPr lang="en-US" sz="3000" dirty="0"/>
              <a:t> half focuses on many different levels of workplace phenomena</a:t>
            </a:r>
          </a:p>
          <a:p>
            <a:pPr lvl="2"/>
            <a:r>
              <a:rPr lang="en-US" sz="2600" dirty="0"/>
              <a:t>Micro: Individual level (i.e. attitudes and emotions)</a:t>
            </a:r>
          </a:p>
          <a:p>
            <a:pPr lvl="2"/>
            <a:r>
              <a:rPr lang="en-US" sz="2600" dirty="0"/>
              <a:t>Meso: Group level (i.e. teamwork, interpersonal discrimination)</a:t>
            </a:r>
          </a:p>
          <a:p>
            <a:pPr lvl="2"/>
            <a:r>
              <a:rPr lang="en-US" sz="2600" dirty="0"/>
              <a:t>Macro: Organization level (i.e. leadership, organizational culture)</a:t>
            </a:r>
          </a:p>
          <a:p>
            <a:pPr lvl="2"/>
            <a:endParaRPr lang="en-US" sz="1000" dirty="0"/>
          </a:p>
          <a:p>
            <a:pPr lvl="1"/>
            <a:r>
              <a:rPr lang="en-US" sz="3000" dirty="0"/>
              <a:t>Research and practice topics include: employee attitudes, worker health and safety, motivation, teamwork and leadership… </a:t>
            </a:r>
          </a:p>
        </p:txBody>
      </p:sp>
    </p:spTree>
    <p:extLst>
      <p:ext uri="{BB962C8B-B14F-4D97-AF65-F5344CB8AC3E}">
        <p14:creationId xmlns:p14="http://schemas.microsoft.com/office/powerpoint/2010/main" val="1411780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Micro: Individual Level</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a:xfrm>
            <a:off x="615821" y="1825625"/>
            <a:ext cx="11010122" cy="4649820"/>
          </a:xfrm>
        </p:spPr>
        <p:txBody>
          <a:bodyPr>
            <a:normAutofit/>
          </a:bodyPr>
          <a:lstStyle/>
          <a:p>
            <a:pPr marL="457200" lvl="1" indent="0">
              <a:buNone/>
            </a:pPr>
            <a:r>
              <a:rPr lang="en-US" sz="3000" dirty="0"/>
              <a:t>Concerned with attitudes employees hold about their jobs… </a:t>
            </a:r>
            <a:endParaRPr lang="en-US" sz="3000" dirty="0">
              <a:solidFill>
                <a:srgbClr val="FF0000"/>
              </a:solidFill>
            </a:endParaRPr>
          </a:p>
          <a:p>
            <a:pPr marL="457200" lvl="1" indent="0">
              <a:buNone/>
            </a:pPr>
            <a:endParaRPr lang="en-US" sz="1000" dirty="0">
              <a:solidFill>
                <a:srgbClr val="FF0000"/>
              </a:solidFill>
            </a:endParaRPr>
          </a:p>
          <a:p>
            <a:pPr lvl="1"/>
            <a:r>
              <a:rPr lang="en-US" sz="3000" dirty="0"/>
              <a:t>Job Satisfaction: an individual’s overall satisfaction with their job</a:t>
            </a:r>
          </a:p>
          <a:p>
            <a:pPr lvl="2"/>
            <a:r>
              <a:rPr lang="en-US" sz="2600" dirty="0"/>
              <a:t>Widely studied in I/O and said to have strong links with performance, motivation, and </a:t>
            </a:r>
            <a:r>
              <a:rPr lang="en-US" sz="2600" i="1" dirty="0"/>
              <a:t>extrarole</a:t>
            </a:r>
            <a:r>
              <a:rPr lang="en-US" sz="2600" dirty="0"/>
              <a:t> behaviors (outside job description)</a:t>
            </a:r>
            <a:endParaRPr lang="en-US" sz="3000" dirty="0"/>
          </a:p>
          <a:p>
            <a:pPr lvl="1"/>
            <a:r>
              <a:rPr lang="en-US" sz="3000" dirty="0"/>
              <a:t>Organizational Commitment: an individual’s psychological attachment to an organization</a:t>
            </a:r>
          </a:p>
          <a:p>
            <a:pPr lvl="2"/>
            <a:r>
              <a:rPr lang="en-US" sz="2600" dirty="0"/>
              <a:t>I/O has identified three types of commitment and a strong link has been found with org. commitment and employee turnover</a:t>
            </a:r>
          </a:p>
          <a:p>
            <a:pPr lvl="1"/>
            <a:r>
              <a:rPr lang="en-US" sz="3000" dirty="0"/>
              <a:t>Organizational Justice Theory: employees pay attention to the fairness of how they’re treated</a:t>
            </a:r>
          </a:p>
        </p:txBody>
      </p:sp>
    </p:spTree>
    <p:extLst>
      <p:ext uri="{BB962C8B-B14F-4D97-AF65-F5344CB8AC3E}">
        <p14:creationId xmlns:p14="http://schemas.microsoft.com/office/powerpoint/2010/main" val="45406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Motivation</a:t>
            </a:r>
          </a:p>
        </p:txBody>
      </p:sp>
      <p:sp>
        <p:nvSpPr>
          <p:cNvPr id="9" name="Content Placeholder 7">
            <a:extLst>
              <a:ext uri="{FF2B5EF4-FFF2-40B4-BE49-F238E27FC236}">
                <a16:creationId xmlns:a16="http://schemas.microsoft.com/office/drawing/2014/main" id="{FD3246D8-D1A1-9D45-830B-98C845CAFCEF}"/>
              </a:ext>
            </a:extLst>
          </p:cNvPr>
          <p:cNvSpPr>
            <a:spLocks noGrp="1"/>
          </p:cNvSpPr>
          <p:nvPr>
            <p:ph idx="1"/>
          </p:nvPr>
        </p:nvSpPr>
        <p:spPr>
          <a:xfrm>
            <a:off x="615821" y="1690688"/>
            <a:ext cx="11010122" cy="4784757"/>
          </a:xfrm>
        </p:spPr>
        <p:txBody>
          <a:bodyPr>
            <a:normAutofit/>
          </a:bodyPr>
          <a:lstStyle/>
          <a:p>
            <a:pPr marL="457200" lvl="1" indent="0">
              <a:buNone/>
            </a:pPr>
            <a:r>
              <a:rPr lang="en-US" sz="3000" dirty="0"/>
              <a:t>The force that directs employee’s behavior at work and has had a long history in I/O psychology… </a:t>
            </a:r>
            <a:endParaRPr lang="en-US" sz="3000" dirty="0">
              <a:solidFill>
                <a:srgbClr val="FF0000"/>
              </a:solidFill>
            </a:endParaRPr>
          </a:p>
          <a:p>
            <a:pPr marL="457200" lvl="1" indent="0">
              <a:buNone/>
            </a:pPr>
            <a:endParaRPr lang="en-US" sz="1000" dirty="0">
              <a:solidFill>
                <a:srgbClr val="FF0000"/>
              </a:solidFill>
            </a:endParaRPr>
          </a:p>
          <a:p>
            <a:pPr lvl="1"/>
            <a:r>
              <a:rPr lang="en-US" sz="3000" dirty="0"/>
              <a:t>Hugo Munsterberg - knitting mills - 12 hour days, 6 days a week</a:t>
            </a:r>
          </a:p>
          <a:p>
            <a:pPr marL="914400" lvl="2" indent="0">
              <a:buNone/>
            </a:pPr>
            <a:r>
              <a:rPr lang="en-US" sz="2800" dirty="0"/>
              <a:t>…Had kittens play with balls of yarn on the factory floor which increased job satisfaction and alertness of employees</a:t>
            </a:r>
          </a:p>
          <a:p>
            <a:pPr marL="457200" lvl="1" indent="0">
              <a:buNone/>
            </a:pPr>
            <a:endParaRPr lang="en-US" sz="1000" dirty="0"/>
          </a:p>
          <a:p>
            <a:pPr lvl="1"/>
            <a:r>
              <a:rPr lang="en-US" sz="3000" dirty="0"/>
              <a:t>Goal-Setting Theory (Locke and Latham, 1990)</a:t>
            </a:r>
          </a:p>
          <a:p>
            <a:pPr lvl="2"/>
            <a:r>
              <a:rPr lang="en-US" sz="2600" dirty="0"/>
              <a:t>Goals can influence the direction of actions, affect the effort employees put into those actions, increase persistence, and motivate employees to choose more effective strategies in attaining their goals</a:t>
            </a:r>
          </a:p>
          <a:p>
            <a:pPr lvl="2"/>
            <a:r>
              <a:rPr lang="en-US" sz="2600" dirty="0"/>
              <a:t>Specifically, if they are </a:t>
            </a:r>
            <a:r>
              <a:rPr lang="en-US" sz="2600" dirty="0">
                <a:solidFill>
                  <a:srgbClr val="C00000"/>
                </a:solidFill>
                <a:hlinkClick r:id="rId5">
                  <a:extLst>
                    <a:ext uri="{A12FA001-AC4F-418D-AE19-62706E023703}">
                      <ahyp:hlinkClr xmlns:ahyp="http://schemas.microsoft.com/office/drawing/2018/hyperlinkcolor" val="tx"/>
                    </a:ext>
                  </a:extLst>
                </a:hlinkClick>
              </a:rPr>
              <a:t>SMART goals</a:t>
            </a:r>
            <a:endParaRPr lang="en-US" sz="2600" dirty="0">
              <a:solidFill>
                <a:srgbClr val="C00000"/>
              </a:solidFill>
            </a:endParaRPr>
          </a:p>
        </p:txBody>
      </p:sp>
    </p:spTree>
    <p:extLst>
      <p:ext uri="{BB962C8B-B14F-4D97-AF65-F5344CB8AC3E}">
        <p14:creationId xmlns:p14="http://schemas.microsoft.com/office/powerpoint/2010/main" val="2100197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Motivation</a:t>
            </a:r>
          </a:p>
        </p:txBody>
      </p:sp>
      <p:sp>
        <p:nvSpPr>
          <p:cNvPr id="9" name="Content Placeholder 7">
            <a:extLst>
              <a:ext uri="{FF2B5EF4-FFF2-40B4-BE49-F238E27FC236}">
                <a16:creationId xmlns:a16="http://schemas.microsoft.com/office/drawing/2014/main" id="{FD3246D8-D1A1-9D45-830B-98C845CAFCEF}"/>
              </a:ext>
            </a:extLst>
          </p:cNvPr>
          <p:cNvSpPr>
            <a:spLocks noGrp="1"/>
          </p:cNvSpPr>
          <p:nvPr>
            <p:ph idx="1"/>
          </p:nvPr>
        </p:nvSpPr>
        <p:spPr>
          <a:xfrm>
            <a:off x="615821" y="1690688"/>
            <a:ext cx="11159412" cy="4784757"/>
          </a:xfrm>
        </p:spPr>
        <p:txBody>
          <a:bodyPr>
            <a:normAutofit/>
          </a:bodyPr>
          <a:lstStyle/>
          <a:p>
            <a:pPr lvl="1"/>
            <a:r>
              <a:rPr lang="en-US" sz="3000" dirty="0"/>
              <a:t>Expectancy Theory (Vroom, 1964) suggests employees are unlikely to be motivated unless they can provide affirmative answers to three questions:</a:t>
            </a:r>
          </a:p>
          <a:p>
            <a:pPr marL="1428750" lvl="2" indent="-514350">
              <a:buAutoNum type="arabicPeriod"/>
            </a:pPr>
            <a:r>
              <a:rPr lang="en-US" sz="2600" dirty="0"/>
              <a:t>Will my effort lead to performance (</a:t>
            </a:r>
            <a:r>
              <a:rPr lang="en-US" sz="2600" i="1" dirty="0"/>
              <a:t>Instrumentality</a:t>
            </a:r>
            <a:r>
              <a:rPr lang="en-US" sz="2600" dirty="0"/>
              <a:t>)?</a:t>
            </a:r>
          </a:p>
          <a:p>
            <a:pPr marL="1428750" lvl="2" indent="-514350">
              <a:buAutoNum type="arabicPeriod"/>
            </a:pPr>
            <a:r>
              <a:rPr lang="en-US" sz="2600" dirty="0"/>
              <a:t>Will my performance be rewarded or recognized (</a:t>
            </a:r>
            <a:r>
              <a:rPr lang="en-US" sz="2600" i="1" dirty="0"/>
              <a:t>Expectancy</a:t>
            </a:r>
            <a:r>
              <a:rPr lang="en-US" sz="2600" dirty="0"/>
              <a:t>)?</a:t>
            </a:r>
          </a:p>
          <a:p>
            <a:pPr marL="1428750" lvl="2" indent="-514350">
              <a:buAutoNum type="arabicPeriod"/>
            </a:pPr>
            <a:r>
              <a:rPr lang="en-US" sz="2600" dirty="0"/>
              <a:t>Will I value the rewards that I will receive (</a:t>
            </a:r>
            <a:r>
              <a:rPr lang="en-US" sz="2600" i="1" dirty="0"/>
              <a:t>Valence</a:t>
            </a:r>
            <a:r>
              <a:rPr lang="en-US" sz="2600" dirty="0"/>
              <a:t>)?</a:t>
            </a:r>
          </a:p>
          <a:p>
            <a:pPr marL="457200" lvl="1" indent="0">
              <a:buNone/>
            </a:pPr>
            <a:endParaRPr lang="en-US" sz="1000" dirty="0"/>
          </a:p>
          <a:p>
            <a:pPr lvl="1"/>
            <a:r>
              <a:rPr lang="en-US" sz="3000" dirty="0"/>
              <a:t>Job Characteristics Theory (Hackman and Oldham, 1976) suggests that several key factors of the job influence employee’s motivation	</a:t>
            </a:r>
          </a:p>
          <a:p>
            <a:pPr lvl="2"/>
            <a:r>
              <a:rPr lang="en-US" sz="2600" i="1" dirty="0"/>
              <a:t>For example</a:t>
            </a:r>
            <a:r>
              <a:rPr lang="en-US" sz="2600" dirty="0"/>
              <a:t>, having autonomy (or freedom to choose how their work is done) has been shown to have a positive effect on employee motivation</a:t>
            </a:r>
          </a:p>
        </p:txBody>
      </p:sp>
    </p:spTree>
    <p:extLst>
      <p:ext uri="{BB962C8B-B14F-4D97-AF65-F5344CB8AC3E}">
        <p14:creationId xmlns:p14="http://schemas.microsoft.com/office/powerpoint/2010/main" val="4193226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Meso: Teamwork</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p:txBody>
          <a:bodyPr>
            <a:normAutofit/>
          </a:bodyPr>
          <a:lstStyle/>
          <a:p>
            <a:pPr marL="457200" lvl="1" indent="0">
              <a:buNone/>
            </a:pPr>
            <a:r>
              <a:rPr lang="en-US" sz="3000" dirty="0"/>
              <a:t>In many organizations today, work is often conducted in the context of a group or team…</a:t>
            </a:r>
          </a:p>
          <a:p>
            <a:pPr marL="457200" lvl="1" indent="0">
              <a:buNone/>
            </a:pPr>
            <a:endParaRPr lang="en-US" sz="1000" dirty="0"/>
          </a:p>
          <a:p>
            <a:pPr lvl="1"/>
            <a:r>
              <a:rPr lang="en-US" sz="3000" dirty="0"/>
              <a:t>Teams are defined as two or more individuals who share one or more common goals </a:t>
            </a:r>
          </a:p>
          <a:p>
            <a:pPr lvl="1"/>
            <a:r>
              <a:rPr lang="en-US" sz="3000" dirty="0"/>
              <a:t>Teams are influenced by a variety of social dynamics, and naturally, social psychology is relevant to the study of teams</a:t>
            </a:r>
          </a:p>
          <a:p>
            <a:pPr lvl="2"/>
            <a:r>
              <a:rPr lang="en-US" sz="2600" dirty="0"/>
              <a:t>For instance, many people have a tendency to work with less intensity when they are in a group compared to when they work individually (what social psychologists call </a:t>
            </a:r>
            <a:r>
              <a:rPr lang="en-US" sz="2600" i="1" dirty="0"/>
              <a:t>social loafing</a:t>
            </a:r>
            <a:r>
              <a:rPr lang="en-US" sz="2600" dirty="0"/>
              <a:t>) </a:t>
            </a:r>
          </a:p>
        </p:txBody>
      </p:sp>
    </p:spTree>
    <p:extLst>
      <p:ext uri="{BB962C8B-B14F-4D97-AF65-F5344CB8AC3E}">
        <p14:creationId xmlns:p14="http://schemas.microsoft.com/office/powerpoint/2010/main" val="1576458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Macro: Leadership</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a:xfrm>
            <a:off x="838200" y="1690688"/>
            <a:ext cx="10515600" cy="4915385"/>
          </a:xfrm>
        </p:spPr>
        <p:txBody>
          <a:bodyPr>
            <a:normAutofit/>
          </a:bodyPr>
          <a:lstStyle/>
          <a:p>
            <a:pPr marL="457200" lvl="1" indent="0">
              <a:buNone/>
            </a:pPr>
            <a:r>
              <a:rPr lang="en-US" sz="3000" dirty="0"/>
              <a:t>Leaders influence and guide others towards a goal…</a:t>
            </a:r>
          </a:p>
          <a:p>
            <a:pPr marL="457200" lvl="1" indent="0">
              <a:buNone/>
            </a:pPr>
            <a:r>
              <a:rPr lang="en-US" sz="1000" dirty="0"/>
              <a:t> </a:t>
            </a:r>
          </a:p>
          <a:p>
            <a:pPr lvl="1"/>
            <a:r>
              <a:rPr lang="en-US" sz="3000" dirty="0"/>
              <a:t>1920’s and early 1930’s focused on the trait approach</a:t>
            </a:r>
          </a:p>
          <a:p>
            <a:pPr lvl="2"/>
            <a:r>
              <a:rPr lang="en-US" sz="2600" dirty="0"/>
              <a:t>Centers on the idea that leaders possess certain traits that non-leaders do not (i.e. ambition, dominance, extroversion, height)</a:t>
            </a:r>
            <a:endParaRPr lang="en-US" sz="3000" dirty="0"/>
          </a:p>
          <a:p>
            <a:pPr lvl="2"/>
            <a:r>
              <a:rPr lang="en-US" sz="2600" dirty="0"/>
              <a:t>However, this research proved to be inconsistent </a:t>
            </a:r>
          </a:p>
          <a:p>
            <a:pPr lvl="1"/>
            <a:r>
              <a:rPr lang="en-US" sz="3000" dirty="0"/>
              <a:t>In 1962, Fleishman and Harris defined leadership through two dimensions, consideration (concern for individuals needs) and initiating structure (organizes and defines activities) </a:t>
            </a:r>
          </a:p>
          <a:p>
            <a:pPr lvl="2"/>
            <a:r>
              <a:rPr lang="en-US" sz="2600" dirty="0"/>
              <a:t>In modern research, this is now explored as transactional and transformational leadership (Bass, 1985)</a:t>
            </a:r>
          </a:p>
        </p:txBody>
      </p:sp>
    </p:spTree>
    <p:extLst>
      <p:ext uri="{BB962C8B-B14F-4D97-AF65-F5344CB8AC3E}">
        <p14:creationId xmlns:p14="http://schemas.microsoft.com/office/powerpoint/2010/main" val="228180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pPr algn="ctr"/>
            <a:r>
              <a:rPr lang="en-US" sz="4000" b="1" dirty="0">
                <a:latin typeface="+mn-lt"/>
              </a:rPr>
              <a:t>Agenda</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a:xfrm>
            <a:off x="838200" y="1867127"/>
            <a:ext cx="10408920" cy="4351338"/>
          </a:xfrm>
        </p:spPr>
        <p:txBody>
          <a:bodyPr>
            <a:normAutofit/>
          </a:bodyPr>
          <a:lstStyle/>
          <a:p>
            <a:pPr lvl="1"/>
            <a:r>
              <a:rPr lang="en-US" sz="3000" dirty="0"/>
              <a:t>Explain the overall purpose of I/O Psychology</a:t>
            </a:r>
          </a:p>
          <a:p>
            <a:pPr lvl="1"/>
            <a:r>
              <a:rPr lang="en-US" sz="3000" dirty="0"/>
              <a:t>Describe what Industrial Psychology entails </a:t>
            </a:r>
          </a:p>
          <a:p>
            <a:pPr lvl="1"/>
            <a:r>
              <a:rPr lang="en-US" sz="3000" dirty="0"/>
              <a:t>Describe what Organizational Psychology entails</a:t>
            </a:r>
          </a:p>
          <a:p>
            <a:pPr lvl="1"/>
            <a:r>
              <a:rPr lang="en-US" sz="3000" dirty="0"/>
              <a:t>Discuss SIOP and a career path in I/O Psychology </a:t>
            </a:r>
          </a:p>
        </p:txBody>
      </p:sp>
    </p:spTree>
    <p:extLst>
      <p:ext uri="{BB962C8B-B14F-4D97-AF65-F5344CB8AC3E}">
        <p14:creationId xmlns:p14="http://schemas.microsoft.com/office/powerpoint/2010/main" val="496269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My Research as an I/O Psychologist</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p:txBody>
          <a:bodyPr>
            <a:normAutofit/>
          </a:bodyPr>
          <a:lstStyle/>
          <a:p>
            <a:pPr marL="457200" lvl="1" indent="0">
              <a:buNone/>
            </a:pPr>
            <a:r>
              <a:rPr lang="en-US" sz="3000" dirty="0"/>
              <a:t>Perhaps you could briefly discuss your research as an I/O psychologist and your focus (either I/O)</a:t>
            </a:r>
            <a:endParaRPr lang="en-US" sz="3000" dirty="0">
              <a:solidFill>
                <a:srgbClr val="FF0000"/>
              </a:solidFill>
            </a:endParaRPr>
          </a:p>
          <a:p>
            <a:pPr marL="457200" lvl="1" indent="0">
              <a:buNone/>
            </a:pPr>
            <a:endParaRPr lang="en-US" sz="3000" dirty="0"/>
          </a:p>
          <a:p>
            <a:pPr lvl="1"/>
            <a:r>
              <a:rPr lang="en-US" sz="3000" dirty="0"/>
              <a:t>XXX</a:t>
            </a:r>
          </a:p>
          <a:p>
            <a:pPr lvl="1"/>
            <a:r>
              <a:rPr lang="en-US" sz="3000" dirty="0"/>
              <a:t>XXX</a:t>
            </a:r>
          </a:p>
        </p:txBody>
      </p:sp>
    </p:spTree>
    <p:extLst>
      <p:ext uri="{BB962C8B-B14F-4D97-AF65-F5344CB8AC3E}">
        <p14:creationId xmlns:p14="http://schemas.microsoft.com/office/powerpoint/2010/main" val="3123781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Thought Exercise!</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p:txBody>
          <a:bodyPr>
            <a:normAutofit/>
          </a:bodyPr>
          <a:lstStyle/>
          <a:p>
            <a:pPr marL="457200" lvl="1" indent="0">
              <a:buNone/>
            </a:pPr>
            <a:r>
              <a:rPr lang="en-US" sz="3000" dirty="0"/>
              <a:t>How do you think I-O psychologists help to inform, improve, or enhance the changes, issues, or concerns at work?</a:t>
            </a:r>
          </a:p>
          <a:p>
            <a:pPr marL="457200" lvl="1" indent="0">
              <a:buNone/>
            </a:pPr>
            <a:endParaRPr lang="en-US" sz="3000" dirty="0"/>
          </a:p>
          <a:p>
            <a:pPr lvl="1"/>
            <a:r>
              <a:rPr lang="en-US" sz="3000" dirty="0"/>
              <a:t>Diversity, Inclusion, Equity?</a:t>
            </a:r>
          </a:p>
          <a:p>
            <a:pPr lvl="1"/>
            <a:r>
              <a:rPr lang="en-US" sz="3000" dirty="0"/>
              <a:t>Virtual Workspaces?</a:t>
            </a:r>
          </a:p>
          <a:p>
            <a:pPr lvl="1"/>
            <a:r>
              <a:rPr lang="en-US" sz="3000" dirty="0"/>
              <a:t>Workforce Health and Well-being? </a:t>
            </a:r>
          </a:p>
          <a:p>
            <a:pPr marL="457200" lvl="1" indent="0">
              <a:buNone/>
            </a:pPr>
            <a:r>
              <a:rPr lang="en-US" sz="1800" dirty="0"/>
              <a:t>(Top Workplace Trends of 2020)</a:t>
            </a:r>
          </a:p>
        </p:txBody>
      </p:sp>
    </p:spTree>
    <p:extLst>
      <p:ext uri="{BB962C8B-B14F-4D97-AF65-F5344CB8AC3E}">
        <p14:creationId xmlns:p14="http://schemas.microsoft.com/office/powerpoint/2010/main" val="3850301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Diversity, Equity, and Inclusion </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p:txBody>
          <a:bodyPr>
            <a:normAutofit/>
          </a:bodyPr>
          <a:lstStyle/>
          <a:p>
            <a:pPr marL="457200" lvl="1" indent="0">
              <a:buNone/>
            </a:pPr>
            <a:endParaRPr lang="en-US" sz="3000" dirty="0"/>
          </a:p>
          <a:p>
            <a:pPr lvl="1"/>
            <a:r>
              <a:rPr lang="en-US" sz="3000" dirty="0"/>
              <a:t>Recruitment, Selection, and Placement: Discrimination Law</a:t>
            </a:r>
          </a:p>
          <a:p>
            <a:pPr lvl="1"/>
            <a:r>
              <a:rPr lang="en-US" sz="3000" dirty="0"/>
              <a:t>Worker Performance Ratings – Equity (Job Analysis)</a:t>
            </a:r>
          </a:p>
          <a:p>
            <a:pPr lvl="1"/>
            <a:r>
              <a:rPr lang="en-US" sz="3000" dirty="0"/>
              <a:t>Team dynamics – Acceptance (inclusion), Culture</a:t>
            </a:r>
          </a:p>
          <a:p>
            <a:pPr lvl="1"/>
            <a:r>
              <a:rPr lang="en-US" sz="3000" dirty="0"/>
              <a:t>Leadership – Perceptual errors, Culture, Inclusion</a:t>
            </a:r>
            <a:endParaRPr lang="en-US" sz="1800" dirty="0"/>
          </a:p>
        </p:txBody>
      </p:sp>
    </p:spTree>
    <p:extLst>
      <p:ext uri="{BB962C8B-B14F-4D97-AF65-F5344CB8AC3E}">
        <p14:creationId xmlns:p14="http://schemas.microsoft.com/office/powerpoint/2010/main" val="40201704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a:xfrm>
            <a:off x="838199" y="365125"/>
            <a:ext cx="10686143" cy="1325563"/>
          </a:xfrm>
        </p:spPr>
        <p:txBody>
          <a:bodyPr>
            <a:normAutofit/>
          </a:bodyPr>
          <a:lstStyle/>
          <a:p>
            <a:r>
              <a:rPr lang="en-US" sz="4000" b="1" dirty="0">
                <a:latin typeface="+mn-lt"/>
              </a:rPr>
              <a:t>Career Paths in I/O Psychology</a:t>
            </a:r>
          </a:p>
        </p:txBody>
      </p:sp>
      <p:graphicFrame>
        <p:nvGraphicFramePr>
          <p:cNvPr id="2" name="Content Placeholder 1">
            <a:extLst>
              <a:ext uri="{FF2B5EF4-FFF2-40B4-BE49-F238E27FC236}">
                <a16:creationId xmlns:a16="http://schemas.microsoft.com/office/drawing/2014/main" id="{1E93D2AA-694C-4D48-BAC7-FBA8264A9833}"/>
              </a:ext>
            </a:extLst>
          </p:cNvPr>
          <p:cNvGraphicFramePr>
            <a:graphicFrameLocks noGrp="1"/>
          </p:cNvGraphicFramePr>
          <p:nvPr>
            <p:ph idx="1"/>
            <p:extLst/>
          </p:nvPr>
        </p:nvGraphicFramePr>
        <p:xfrm>
          <a:off x="923925" y="1555750"/>
          <a:ext cx="10515600" cy="48021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28174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7199085" y="4362048"/>
            <a:ext cx="4688114" cy="228101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a:xfrm>
            <a:off x="838199" y="365125"/>
            <a:ext cx="10686143" cy="1325563"/>
          </a:xfrm>
        </p:spPr>
        <p:txBody>
          <a:bodyPr>
            <a:normAutofit/>
          </a:bodyPr>
          <a:lstStyle/>
          <a:p>
            <a:r>
              <a:rPr lang="en-US" sz="4000" b="1" dirty="0">
                <a:latin typeface="+mn-lt"/>
              </a:rPr>
              <a:t>Interested in Pursuing a Career in I/O Psychology?</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a:xfrm>
            <a:off x="923470" y="1690688"/>
            <a:ext cx="10515600" cy="4351338"/>
          </a:xfrm>
        </p:spPr>
        <p:txBody>
          <a:bodyPr>
            <a:normAutofit/>
          </a:bodyPr>
          <a:lstStyle/>
          <a:p>
            <a:pPr lvl="1"/>
            <a:r>
              <a:rPr lang="en-US" sz="3000" dirty="0"/>
              <a:t>Over 500 graduate programs in the U.S. that grant master’s and doctoral degrees in I/O psychology and options abroad </a:t>
            </a:r>
          </a:p>
          <a:p>
            <a:pPr lvl="1"/>
            <a:endParaRPr lang="en-US" sz="1000" dirty="0"/>
          </a:p>
          <a:p>
            <a:pPr lvl="1"/>
            <a:r>
              <a:rPr lang="en-US" sz="3000" dirty="0"/>
              <a:t>You do not need a doctoral degree to practice, a Master’s degree is sufficient to pursue a career in I/O Psychology</a:t>
            </a:r>
          </a:p>
          <a:p>
            <a:pPr marL="457200" lvl="1" indent="0">
              <a:buNone/>
            </a:pPr>
            <a:endParaRPr lang="en-US" sz="1000" dirty="0"/>
          </a:p>
          <a:p>
            <a:pPr lvl="1"/>
            <a:r>
              <a:rPr lang="en-US" sz="3000" dirty="0"/>
              <a:t>One of the fastest growing careers</a:t>
            </a:r>
          </a:p>
          <a:p>
            <a:pPr lvl="1"/>
            <a:endParaRPr lang="en-US" sz="1000" dirty="0"/>
          </a:p>
          <a:p>
            <a:pPr lvl="1"/>
            <a:r>
              <a:rPr lang="en-US" sz="3000" dirty="0"/>
              <a:t>Interested? Check out </a:t>
            </a:r>
            <a:r>
              <a:rPr lang="en-US" sz="3000" dirty="0">
                <a:solidFill>
                  <a:srgbClr val="C00000"/>
                </a:solidFill>
                <a:hlinkClick r:id="rId5">
                  <a:extLst>
                    <a:ext uri="{A12FA001-AC4F-418D-AE19-62706E023703}">
                      <ahyp:hlinkClr xmlns:ahyp="http://schemas.microsoft.com/office/drawing/2018/hyperlinkcolor" val="tx"/>
                    </a:ext>
                  </a:extLst>
                </a:hlinkClick>
              </a:rPr>
              <a:t>SIOP.org</a:t>
            </a:r>
            <a:endParaRPr lang="en-US" sz="3000" dirty="0">
              <a:solidFill>
                <a:srgbClr val="C00000"/>
              </a:solidFill>
            </a:endParaRPr>
          </a:p>
          <a:p>
            <a:pPr marL="457200" lvl="1" indent="0">
              <a:buNone/>
            </a:pPr>
            <a:r>
              <a:rPr lang="en-US" sz="3000" dirty="0"/>
              <a:t>   for more information</a:t>
            </a:r>
          </a:p>
        </p:txBody>
      </p:sp>
    </p:spTree>
    <p:extLst>
      <p:ext uri="{BB962C8B-B14F-4D97-AF65-F5344CB8AC3E}">
        <p14:creationId xmlns:p14="http://schemas.microsoft.com/office/powerpoint/2010/main" val="27597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4C6B6-4960-924C-B396-AC747902B85F}"/>
              </a:ext>
            </a:extLst>
          </p:cNvPr>
          <p:cNvSpPr>
            <a:spLocks noGrp="1"/>
          </p:cNvSpPr>
          <p:nvPr>
            <p:ph type="ctrTitle"/>
          </p:nvPr>
        </p:nvSpPr>
        <p:spPr>
          <a:xfrm>
            <a:off x="1516743" y="1582058"/>
            <a:ext cx="9144000" cy="3268210"/>
          </a:xfrm>
        </p:spPr>
        <p:txBody>
          <a:bodyPr>
            <a:normAutofit/>
          </a:bodyPr>
          <a:lstStyle/>
          <a:p>
            <a:r>
              <a:rPr lang="en-US" sz="4400" b="1" dirty="0">
                <a:latin typeface="+mn-lt"/>
              </a:rPr>
              <a:t>Thank you for your time! </a:t>
            </a:r>
            <a:br>
              <a:rPr lang="en-US" dirty="0"/>
            </a:br>
            <a:br>
              <a:rPr lang="en-US" dirty="0"/>
            </a:br>
            <a:r>
              <a:rPr lang="en-US" dirty="0"/>
              <a:t>Questions?</a:t>
            </a:r>
          </a:p>
        </p:txBody>
      </p:sp>
      <p:sp>
        <p:nvSpPr>
          <p:cNvPr id="3" name="Subtitle 2">
            <a:extLst>
              <a:ext uri="{FF2B5EF4-FFF2-40B4-BE49-F238E27FC236}">
                <a16:creationId xmlns:a16="http://schemas.microsoft.com/office/drawing/2014/main" id="{1407BEC7-5E58-FD40-8333-5CCD457B541A}"/>
              </a:ext>
            </a:extLst>
          </p:cNvPr>
          <p:cNvSpPr>
            <a:spLocks noGrp="1"/>
          </p:cNvSpPr>
          <p:nvPr>
            <p:ph type="subTitle" idx="1"/>
          </p:nvPr>
        </p:nvSpPr>
        <p:spPr>
          <a:xfrm>
            <a:off x="8723086" y="5972629"/>
            <a:ext cx="3468914" cy="885371"/>
          </a:xfrm>
        </p:spPr>
        <p:txBody>
          <a:bodyPr>
            <a:normAutofit/>
          </a:bodyPr>
          <a:lstStyle/>
          <a:p>
            <a:pPr>
              <a:lnSpc>
                <a:spcPct val="100000"/>
              </a:lnSpc>
              <a:spcBef>
                <a:spcPts val="0"/>
              </a:spcBef>
            </a:pPr>
            <a:r>
              <a:rPr lang="en-US" sz="2600" dirty="0">
                <a:solidFill>
                  <a:srgbClr val="C00000"/>
                </a:solidFill>
              </a:rPr>
              <a:t>Presenter’s Name</a:t>
            </a:r>
          </a:p>
          <a:p>
            <a:pPr>
              <a:lnSpc>
                <a:spcPct val="100000"/>
              </a:lnSpc>
              <a:spcBef>
                <a:spcPts val="0"/>
              </a:spcBef>
            </a:pPr>
            <a:r>
              <a:rPr lang="en-US" sz="2600" dirty="0">
                <a:solidFill>
                  <a:srgbClr val="C00000"/>
                </a:solidFill>
              </a:rPr>
              <a:t>Contact Information?</a:t>
            </a:r>
          </a:p>
        </p:txBody>
      </p:sp>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AB1B725C-8112-2249-B070-25BA5AC4C1D2}"/>
              </a:ext>
            </a:extLst>
          </p:cNvPr>
          <p:cNvPicPr>
            <a:picLocks/>
          </p:cNvPicPr>
          <p:nvPr/>
        </p:nvPicPr>
        <p:blipFill>
          <a:blip r:embed="rId2"/>
          <a:srcRect/>
          <a:stretch>
            <a:fillRect/>
          </a:stretch>
        </p:blipFill>
        <p:spPr>
          <a:xfrm>
            <a:off x="10203543" y="188686"/>
            <a:ext cx="1815719" cy="885371"/>
          </a:xfrm>
          <a:prstGeom prst="rect">
            <a:avLst/>
          </a:prstGeom>
          <a:ln/>
        </p:spPr>
      </p:pic>
    </p:spTree>
    <p:extLst>
      <p:ext uri="{BB962C8B-B14F-4D97-AF65-F5344CB8AC3E}">
        <p14:creationId xmlns:p14="http://schemas.microsoft.com/office/powerpoint/2010/main" val="2922776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pPr algn="ctr"/>
            <a:r>
              <a:rPr lang="en-US" sz="4000" b="1" dirty="0">
                <a:latin typeface="+mn-lt"/>
              </a:rPr>
              <a:t>How many of you…</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p:txBody>
          <a:bodyPr>
            <a:normAutofit/>
          </a:bodyPr>
          <a:lstStyle/>
          <a:p>
            <a:pPr lvl="1"/>
            <a:r>
              <a:rPr lang="en-US" sz="3000" dirty="0"/>
              <a:t>Have a job?</a:t>
            </a:r>
          </a:p>
          <a:p>
            <a:pPr lvl="1"/>
            <a:r>
              <a:rPr lang="en-US" sz="3000" dirty="0"/>
              <a:t>Have had a job?</a:t>
            </a:r>
          </a:p>
          <a:p>
            <a:pPr lvl="1"/>
            <a:r>
              <a:rPr lang="en-US" sz="3000" dirty="0"/>
              <a:t>Want a job?</a:t>
            </a:r>
          </a:p>
        </p:txBody>
      </p:sp>
    </p:spTree>
    <p:extLst>
      <p:ext uri="{BB962C8B-B14F-4D97-AF65-F5344CB8AC3E}">
        <p14:creationId xmlns:p14="http://schemas.microsoft.com/office/powerpoint/2010/main" val="3813232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a:xfrm>
            <a:off x="838200" y="1690688"/>
            <a:ext cx="10515600" cy="4486275"/>
          </a:xfrm>
        </p:spPr>
        <p:txBody>
          <a:bodyPr>
            <a:normAutofit/>
          </a:bodyPr>
          <a:lstStyle/>
          <a:p>
            <a:pPr marL="457200" lvl="1" indent="0">
              <a:buNone/>
            </a:pPr>
            <a:endParaRPr lang="en-US" sz="1000" dirty="0"/>
          </a:p>
          <a:p>
            <a:pPr marL="457200" lvl="1" indent="0" algn="ctr">
              <a:buNone/>
            </a:pPr>
            <a:r>
              <a:rPr lang="en-US" sz="3000" dirty="0"/>
              <a:t>Working is a central part of people’s lives around the world…</a:t>
            </a:r>
          </a:p>
          <a:p>
            <a:pPr marL="457200" lvl="1" indent="0" algn="ctr">
              <a:buNone/>
            </a:pPr>
            <a:endParaRPr lang="en-US" sz="3000" dirty="0"/>
          </a:p>
          <a:p>
            <a:pPr marL="457200" lvl="1" indent="0" algn="ctr">
              <a:buNone/>
            </a:pPr>
            <a:endParaRPr lang="en-US" sz="3000" dirty="0"/>
          </a:p>
          <a:p>
            <a:pPr marL="457200" lvl="1" indent="0" algn="ctr">
              <a:buNone/>
            </a:pPr>
            <a:r>
              <a:rPr lang="en-US" sz="3000" dirty="0"/>
              <a:t>“Full-time workers in the U.S. work an average of 8.5 hours per day, spending more time working than performing any other life activity except for sleep” </a:t>
            </a:r>
            <a:r>
              <a:rPr lang="en-US" sz="1000" dirty="0"/>
              <a:t>(Bureau of Labor Statistics, 2016) </a:t>
            </a:r>
          </a:p>
        </p:txBody>
      </p:sp>
      <p:pic>
        <p:nvPicPr>
          <p:cNvPr id="3" name="Picture 2">
            <a:extLst>
              <a:ext uri="{FF2B5EF4-FFF2-40B4-BE49-F238E27FC236}">
                <a16:creationId xmlns:a16="http://schemas.microsoft.com/office/drawing/2014/main" id="{5FEDE08A-8EAC-1644-92BC-1EB8D9476C4C}"/>
              </a:ext>
            </a:extLst>
          </p:cNvPr>
          <p:cNvPicPr>
            <a:picLocks noChangeAspect="1"/>
          </p:cNvPicPr>
          <p:nvPr/>
        </p:nvPicPr>
        <p:blipFill>
          <a:blip r:embed="rId5"/>
          <a:stretch>
            <a:fillRect/>
          </a:stretch>
        </p:blipFill>
        <p:spPr>
          <a:xfrm rot="19980133">
            <a:off x="9376228" y="4532019"/>
            <a:ext cx="1299745" cy="1299745"/>
          </a:xfrm>
          <a:prstGeom prst="rect">
            <a:avLst/>
          </a:prstGeom>
        </p:spPr>
      </p:pic>
      <p:pic>
        <p:nvPicPr>
          <p:cNvPr id="6" name="Picture 5">
            <a:extLst>
              <a:ext uri="{FF2B5EF4-FFF2-40B4-BE49-F238E27FC236}">
                <a16:creationId xmlns:a16="http://schemas.microsoft.com/office/drawing/2014/main" id="{661A2A96-9F1C-1945-B193-8580EE90C51D}"/>
              </a:ext>
            </a:extLst>
          </p:cNvPr>
          <p:cNvPicPr>
            <a:picLocks noChangeAspect="1"/>
          </p:cNvPicPr>
          <p:nvPr/>
        </p:nvPicPr>
        <p:blipFill>
          <a:blip r:embed="rId6"/>
          <a:stretch>
            <a:fillRect/>
          </a:stretch>
        </p:blipFill>
        <p:spPr>
          <a:xfrm rot="20777653">
            <a:off x="959312" y="4531185"/>
            <a:ext cx="2322285" cy="1301415"/>
          </a:xfrm>
          <a:prstGeom prst="rect">
            <a:avLst/>
          </a:prstGeom>
        </p:spPr>
      </p:pic>
      <p:sp>
        <p:nvSpPr>
          <p:cNvPr id="11" name="Title 6">
            <a:extLst>
              <a:ext uri="{FF2B5EF4-FFF2-40B4-BE49-F238E27FC236}">
                <a16:creationId xmlns:a16="http://schemas.microsoft.com/office/drawing/2014/main" id="{4EE15D28-1FAA-9245-A290-461B0F43BDB8}"/>
              </a:ext>
            </a:extLst>
          </p:cNvPr>
          <p:cNvSpPr>
            <a:spLocks noGrp="1"/>
          </p:cNvSpPr>
          <p:nvPr>
            <p:ph type="title"/>
          </p:nvPr>
        </p:nvSpPr>
        <p:spPr>
          <a:xfrm>
            <a:off x="838200" y="365125"/>
            <a:ext cx="10515600" cy="1325563"/>
          </a:xfrm>
        </p:spPr>
        <p:txBody>
          <a:bodyPr>
            <a:normAutofit/>
          </a:bodyPr>
          <a:lstStyle/>
          <a:p>
            <a:pPr algn="ctr"/>
            <a:r>
              <a:rPr lang="en-US" sz="4000" b="1" dirty="0">
                <a:latin typeface="+mn-lt"/>
              </a:rPr>
              <a:t>Work</a:t>
            </a:r>
          </a:p>
        </p:txBody>
      </p:sp>
    </p:spTree>
    <p:extLst>
      <p:ext uri="{BB962C8B-B14F-4D97-AF65-F5344CB8AC3E}">
        <p14:creationId xmlns:p14="http://schemas.microsoft.com/office/powerpoint/2010/main" val="308403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p:txBody>
          <a:bodyPr>
            <a:normAutofit/>
          </a:bodyPr>
          <a:lstStyle/>
          <a:p>
            <a:pPr marL="457200" lvl="1" indent="0">
              <a:buNone/>
            </a:pPr>
            <a:r>
              <a:rPr lang="en-US" sz="3000" dirty="0"/>
              <a:t>The world of work is constantly changing in many ways, presenting news questions and challenges…</a:t>
            </a:r>
          </a:p>
          <a:p>
            <a:pPr marL="457200" lvl="1" indent="0">
              <a:buNone/>
            </a:pPr>
            <a:endParaRPr lang="en-US" sz="3000" dirty="0"/>
          </a:p>
          <a:p>
            <a:pPr lvl="1"/>
            <a:r>
              <a:rPr lang="en-US" sz="3000" dirty="0"/>
              <a:t>Advances in technology, changing or eliminating jobs</a:t>
            </a:r>
          </a:p>
          <a:p>
            <a:pPr lvl="1"/>
            <a:r>
              <a:rPr lang="en-US" sz="3000" dirty="0"/>
              <a:t>Alternative work arrangements, such as “gig” jobs (Uber)</a:t>
            </a:r>
          </a:p>
          <a:p>
            <a:pPr lvl="1"/>
            <a:r>
              <a:rPr lang="en-US" sz="3000" dirty="0"/>
              <a:t>Diversity and inclusion in the workplace</a:t>
            </a:r>
          </a:p>
          <a:p>
            <a:pPr lvl="1"/>
            <a:r>
              <a:rPr lang="en-US" sz="3000" dirty="0"/>
              <a:t>Remote working and successfully dealing with a pandemic</a:t>
            </a:r>
          </a:p>
          <a:p>
            <a:pPr lvl="1"/>
            <a:endParaRPr lang="en-US" sz="3000" dirty="0"/>
          </a:p>
        </p:txBody>
      </p:sp>
      <p:sp>
        <p:nvSpPr>
          <p:cNvPr id="2" name="Rectangle 1">
            <a:extLst>
              <a:ext uri="{FF2B5EF4-FFF2-40B4-BE49-F238E27FC236}">
                <a16:creationId xmlns:a16="http://schemas.microsoft.com/office/drawing/2014/main" id="{DFA30438-BD8B-A54D-AF29-F69C701EA7C6}"/>
              </a:ext>
            </a:extLst>
          </p:cNvPr>
          <p:cNvSpPr/>
          <p:nvPr/>
        </p:nvSpPr>
        <p:spPr>
          <a:xfrm>
            <a:off x="838200" y="5491592"/>
            <a:ext cx="10757999" cy="553998"/>
          </a:xfrm>
          <a:prstGeom prst="rect">
            <a:avLst/>
          </a:prstGeom>
        </p:spPr>
        <p:txBody>
          <a:bodyPr wrap="square">
            <a:spAutoFit/>
          </a:bodyPr>
          <a:lstStyle/>
          <a:p>
            <a:pPr lvl="1"/>
            <a:r>
              <a:rPr lang="en-US" sz="3000" b="1" dirty="0"/>
              <a:t>How does Industrial-Organizational Psychology play a part?</a:t>
            </a:r>
          </a:p>
        </p:txBody>
      </p:sp>
      <p:sp>
        <p:nvSpPr>
          <p:cNvPr id="9" name="Title 6">
            <a:extLst>
              <a:ext uri="{FF2B5EF4-FFF2-40B4-BE49-F238E27FC236}">
                <a16:creationId xmlns:a16="http://schemas.microsoft.com/office/drawing/2014/main" id="{121957DD-7BD5-194C-8716-918B9D860DA8}"/>
              </a:ext>
            </a:extLst>
          </p:cNvPr>
          <p:cNvSpPr>
            <a:spLocks noGrp="1"/>
          </p:cNvSpPr>
          <p:nvPr>
            <p:ph type="title"/>
          </p:nvPr>
        </p:nvSpPr>
        <p:spPr>
          <a:xfrm>
            <a:off x="838200" y="365125"/>
            <a:ext cx="10515600" cy="1325563"/>
          </a:xfrm>
        </p:spPr>
        <p:txBody>
          <a:bodyPr>
            <a:normAutofit/>
          </a:bodyPr>
          <a:lstStyle/>
          <a:p>
            <a:pPr algn="ctr"/>
            <a:r>
              <a:rPr lang="en-US" sz="4000" b="1" dirty="0">
                <a:latin typeface="+mn-lt"/>
              </a:rPr>
              <a:t>Changing World of Work</a:t>
            </a:r>
          </a:p>
        </p:txBody>
      </p:sp>
    </p:spTree>
    <p:extLst>
      <p:ext uri="{BB962C8B-B14F-4D97-AF65-F5344CB8AC3E}">
        <p14:creationId xmlns:p14="http://schemas.microsoft.com/office/powerpoint/2010/main" val="31911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11" name="Rectangle 10">
            <a:extLst>
              <a:ext uri="{FF2B5EF4-FFF2-40B4-BE49-F238E27FC236}">
                <a16:creationId xmlns:a16="http://schemas.microsoft.com/office/drawing/2014/main" id="{3454D119-4609-7B4C-99AA-7ED4A9B09FA9}"/>
              </a:ext>
            </a:extLst>
          </p:cNvPr>
          <p:cNvSpPr/>
          <p:nvPr/>
        </p:nvSpPr>
        <p:spPr>
          <a:xfrm>
            <a:off x="627205" y="667747"/>
            <a:ext cx="4256871" cy="369332"/>
          </a:xfrm>
          <a:prstGeom prst="rect">
            <a:avLst/>
          </a:prstGeom>
        </p:spPr>
        <p:txBody>
          <a:bodyPr wrap="none">
            <a:spAutoFit/>
          </a:bodyPr>
          <a:lstStyle/>
          <a:p>
            <a:pPr lvl="0">
              <a:defRPr/>
            </a:pPr>
            <a:r>
              <a:rPr lang="en-US" b="1" dirty="0"/>
              <a:t>Artificial intelligence and machine learning</a:t>
            </a:r>
            <a:endParaRPr lang="en-US" dirty="0"/>
          </a:p>
        </p:txBody>
      </p:sp>
      <p:sp>
        <p:nvSpPr>
          <p:cNvPr id="12" name="Rectangle 11">
            <a:extLst>
              <a:ext uri="{FF2B5EF4-FFF2-40B4-BE49-F238E27FC236}">
                <a16:creationId xmlns:a16="http://schemas.microsoft.com/office/drawing/2014/main" id="{8E23111C-CAC9-F546-B020-9454A4DC724F}"/>
              </a:ext>
            </a:extLst>
          </p:cNvPr>
          <p:cNvSpPr/>
          <p:nvPr/>
        </p:nvSpPr>
        <p:spPr>
          <a:xfrm>
            <a:off x="1369620" y="1406411"/>
            <a:ext cx="3105658" cy="369332"/>
          </a:xfrm>
          <a:prstGeom prst="rect">
            <a:avLst/>
          </a:prstGeom>
        </p:spPr>
        <p:txBody>
          <a:bodyPr wrap="none">
            <a:spAutoFit/>
          </a:bodyPr>
          <a:lstStyle/>
          <a:p>
            <a:r>
              <a:rPr lang="en-US" b="1" dirty="0"/>
              <a:t>Diversity, inclusion, and equity</a:t>
            </a:r>
            <a:endParaRPr lang="en-US" dirty="0"/>
          </a:p>
        </p:txBody>
      </p:sp>
      <p:sp>
        <p:nvSpPr>
          <p:cNvPr id="13" name="Rectangle 12">
            <a:extLst>
              <a:ext uri="{FF2B5EF4-FFF2-40B4-BE49-F238E27FC236}">
                <a16:creationId xmlns:a16="http://schemas.microsoft.com/office/drawing/2014/main" id="{73769677-FC60-B548-887A-E785342BF146}"/>
              </a:ext>
            </a:extLst>
          </p:cNvPr>
          <p:cNvSpPr/>
          <p:nvPr/>
        </p:nvSpPr>
        <p:spPr>
          <a:xfrm>
            <a:off x="6436903" y="667747"/>
            <a:ext cx="3175421" cy="369332"/>
          </a:xfrm>
          <a:prstGeom prst="rect">
            <a:avLst/>
          </a:prstGeom>
        </p:spPr>
        <p:txBody>
          <a:bodyPr wrap="none">
            <a:spAutoFit/>
          </a:bodyPr>
          <a:lstStyle/>
          <a:p>
            <a:r>
              <a:rPr lang="en-US" b="1" dirty="0"/>
              <a:t>“Gig economy” – contract work</a:t>
            </a:r>
            <a:endParaRPr lang="en-US" dirty="0"/>
          </a:p>
        </p:txBody>
      </p:sp>
      <p:sp>
        <p:nvSpPr>
          <p:cNvPr id="14" name="Rectangle 13">
            <a:extLst>
              <a:ext uri="{FF2B5EF4-FFF2-40B4-BE49-F238E27FC236}">
                <a16:creationId xmlns:a16="http://schemas.microsoft.com/office/drawing/2014/main" id="{F567CF69-713A-9A4D-911C-3C30810EDA3D}"/>
              </a:ext>
            </a:extLst>
          </p:cNvPr>
          <p:cNvSpPr/>
          <p:nvPr/>
        </p:nvSpPr>
        <p:spPr>
          <a:xfrm>
            <a:off x="5775606" y="1406411"/>
            <a:ext cx="2295244" cy="369332"/>
          </a:xfrm>
          <a:prstGeom prst="rect">
            <a:avLst/>
          </a:prstGeom>
        </p:spPr>
        <p:txBody>
          <a:bodyPr wrap="none">
            <a:spAutoFit/>
          </a:bodyPr>
          <a:lstStyle/>
          <a:p>
            <a:r>
              <a:rPr lang="en-US" b="1" dirty="0"/>
              <a:t>Working with big data</a:t>
            </a:r>
            <a:endParaRPr lang="en-US" dirty="0"/>
          </a:p>
        </p:txBody>
      </p:sp>
      <p:sp>
        <p:nvSpPr>
          <p:cNvPr id="15" name="Rectangle 14">
            <a:extLst>
              <a:ext uri="{FF2B5EF4-FFF2-40B4-BE49-F238E27FC236}">
                <a16:creationId xmlns:a16="http://schemas.microsoft.com/office/drawing/2014/main" id="{5F115536-A3A6-D248-8654-CFE8374AD5B6}"/>
              </a:ext>
            </a:extLst>
          </p:cNvPr>
          <p:cNvSpPr/>
          <p:nvPr/>
        </p:nvSpPr>
        <p:spPr>
          <a:xfrm>
            <a:off x="563858" y="2303860"/>
            <a:ext cx="2919197" cy="369332"/>
          </a:xfrm>
          <a:prstGeom prst="rect">
            <a:avLst/>
          </a:prstGeom>
        </p:spPr>
        <p:txBody>
          <a:bodyPr wrap="none">
            <a:spAutoFit/>
          </a:bodyPr>
          <a:lstStyle/>
          <a:p>
            <a:r>
              <a:rPr lang="en-US" b="1" dirty="0"/>
              <a:t>The changing nature of work</a:t>
            </a:r>
            <a:endParaRPr lang="en-US" dirty="0"/>
          </a:p>
        </p:txBody>
      </p:sp>
      <p:sp>
        <p:nvSpPr>
          <p:cNvPr id="16" name="Rectangle 15">
            <a:extLst>
              <a:ext uri="{FF2B5EF4-FFF2-40B4-BE49-F238E27FC236}">
                <a16:creationId xmlns:a16="http://schemas.microsoft.com/office/drawing/2014/main" id="{C03C6D07-C27E-494C-A624-8F9BB15E605C}"/>
              </a:ext>
            </a:extLst>
          </p:cNvPr>
          <p:cNvSpPr/>
          <p:nvPr/>
        </p:nvSpPr>
        <p:spPr>
          <a:xfrm>
            <a:off x="8024613" y="2262445"/>
            <a:ext cx="2980239" cy="369332"/>
          </a:xfrm>
          <a:prstGeom prst="rect">
            <a:avLst/>
          </a:prstGeom>
        </p:spPr>
        <p:txBody>
          <a:bodyPr wrap="none">
            <a:spAutoFit/>
          </a:bodyPr>
          <a:lstStyle/>
          <a:p>
            <a:r>
              <a:rPr lang="en-US" b="1" dirty="0"/>
              <a:t>Automation of jobs and tasks</a:t>
            </a:r>
            <a:endParaRPr lang="en-US" dirty="0"/>
          </a:p>
        </p:txBody>
      </p:sp>
      <p:sp>
        <p:nvSpPr>
          <p:cNvPr id="17" name="Rectangle 16">
            <a:extLst>
              <a:ext uri="{FF2B5EF4-FFF2-40B4-BE49-F238E27FC236}">
                <a16:creationId xmlns:a16="http://schemas.microsoft.com/office/drawing/2014/main" id="{F17B98C5-76F3-264E-ADDC-8045E5309756}"/>
              </a:ext>
            </a:extLst>
          </p:cNvPr>
          <p:cNvSpPr/>
          <p:nvPr/>
        </p:nvSpPr>
        <p:spPr>
          <a:xfrm>
            <a:off x="295255" y="4935664"/>
            <a:ext cx="5947462" cy="369332"/>
          </a:xfrm>
          <a:prstGeom prst="rect">
            <a:avLst/>
          </a:prstGeom>
        </p:spPr>
        <p:txBody>
          <a:bodyPr wrap="none">
            <a:spAutoFit/>
          </a:bodyPr>
          <a:lstStyle/>
          <a:p>
            <a:r>
              <a:rPr lang="en-US" b="1" dirty="0"/>
              <a:t>Algorithmic selection – validity, bias, and applicant reactions</a:t>
            </a:r>
            <a:endParaRPr lang="en-US" dirty="0"/>
          </a:p>
        </p:txBody>
      </p:sp>
      <p:sp>
        <p:nvSpPr>
          <p:cNvPr id="18" name="Rectangle 17">
            <a:extLst>
              <a:ext uri="{FF2B5EF4-FFF2-40B4-BE49-F238E27FC236}">
                <a16:creationId xmlns:a16="http://schemas.microsoft.com/office/drawing/2014/main" id="{32E95C03-4AE7-4646-886B-FFC25496EF44}"/>
              </a:ext>
            </a:extLst>
          </p:cNvPr>
          <p:cNvSpPr/>
          <p:nvPr/>
        </p:nvSpPr>
        <p:spPr>
          <a:xfrm>
            <a:off x="7858637" y="4935664"/>
            <a:ext cx="3312189" cy="369332"/>
          </a:xfrm>
          <a:prstGeom prst="rect">
            <a:avLst/>
          </a:prstGeom>
        </p:spPr>
        <p:txBody>
          <a:bodyPr wrap="none">
            <a:spAutoFit/>
          </a:bodyPr>
          <a:lstStyle/>
          <a:p>
            <a:r>
              <a:rPr lang="en-US" b="1" dirty="0"/>
              <a:t>Workforce health and well-being</a:t>
            </a:r>
            <a:endParaRPr lang="en-US" dirty="0"/>
          </a:p>
        </p:txBody>
      </p:sp>
      <p:sp>
        <p:nvSpPr>
          <p:cNvPr id="19" name="Rectangle 18">
            <a:extLst>
              <a:ext uri="{FF2B5EF4-FFF2-40B4-BE49-F238E27FC236}">
                <a16:creationId xmlns:a16="http://schemas.microsoft.com/office/drawing/2014/main" id="{D9C2AEDB-E54A-6B40-9205-43ED67ED70FC}"/>
              </a:ext>
            </a:extLst>
          </p:cNvPr>
          <p:cNvSpPr/>
          <p:nvPr/>
        </p:nvSpPr>
        <p:spPr>
          <a:xfrm>
            <a:off x="1222139" y="5715743"/>
            <a:ext cx="5430589" cy="369332"/>
          </a:xfrm>
          <a:prstGeom prst="rect">
            <a:avLst/>
          </a:prstGeom>
        </p:spPr>
        <p:txBody>
          <a:bodyPr wrap="none">
            <a:spAutoFit/>
          </a:bodyPr>
          <a:lstStyle/>
          <a:p>
            <a:r>
              <a:rPr lang="en-US" b="1" dirty="0"/>
              <a:t>Meaning and purposeful work / Virtual working spaces</a:t>
            </a:r>
            <a:endParaRPr lang="en-US" dirty="0"/>
          </a:p>
        </p:txBody>
      </p:sp>
      <p:sp>
        <p:nvSpPr>
          <p:cNvPr id="20" name="Rectangle 19">
            <a:extLst>
              <a:ext uri="{FF2B5EF4-FFF2-40B4-BE49-F238E27FC236}">
                <a16:creationId xmlns:a16="http://schemas.microsoft.com/office/drawing/2014/main" id="{3F290348-8F47-1545-AA91-945C48D74E58}"/>
              </a:ext>
            </a:extLst>
          </p:cNvPr>
          <p:cNvSpPr/>
          <p:nvPr/>
        </p:nvSpPr>
        <p:spPr>
          <a:xfrm>
            <a:off x="7697985" y="5739813"/>
            <a:ext cx="3828677" cy="369332"/>
          </a:xfrm>
          <a:prstGeom prst="rect">
            <a:avLst/>
          </a:prstGeom>
        </p:spPr>
        <p:txBody>
          <a:bodyPr wrap="none">
            <a:spAutoFit/>
          </a:bodyPr>
          <a:lstStyle/>
          <a:p>
            <a:r>
              <a:rPr lang="en-US" b="1" dirty="0"/>
              <a:t>Data visualization and communication</a:t>
            </a:r>
            <a:endParaRPr lang="en-US" dirty="0"/>
          </a:p>
        </p:txBody>
      </p:sp>
      <p:sp>
        <p:nvSpPr>
          <p:cNvPr id="21" name="Rectangle 20">
            <a:extLst>
              <a:ext uri="{FF2B5EF4-FFF2-40B4-BE49-F238E27FC236}">
                <a16:creationId xmlns:a16="http://schemas.microsoft.com/office/drawing/2014/main" id="{E432918E-7E31-314D-8160-480CDEFC59EC}"/>
              </a:ext>
            </a:extLst>
          </p:cNvPr>
          <p:cNvSpPr/>
          <p:nvPr/>
        </p:nvSpPr>
        <p:spPr>
          <a:xfrm>
            <a:off x="2553477" y="2668755"/>
            <a:ext cx="7085046" cy="1938992"/>
          </a:xfrm>
          <a:prstGeom prst="rect">
            <a:avLst/>
          </a:prstGeom>
        </p:spPr>
        <p:txBody>
          <a:bodyPr wrap="square">
            <a:spAutoFit/>
          </a:bodyPr>
          <a:lstStyle/>
          <a:p>
            <a:pPr algn="ctr"/>
            <a:r>
              <a:rPr lang="en-US" sz="6000" b="1" dirty="0">
                <a:solidFill>
                  <a:srgbClr val="C00000"/>
                </a:solidFill>
                <a:hlinkClick r:id="rId5">
                  <a:extLst>
                    <a:ext uri="{A12FA001-AC4F-418D-AE19-62706E023703}">
                      <ahyp:hlinkClr xmlns:ahyp="http://schemas.microsoft.com/office/drawing/2018/hyperlinkcolor" val="tx"/>
                    </a:ext>
                  </a:extLst>
                </a:hlinkClick>
              </a:rPr>
              <a:t>Top Workplace Trends of 2020 (SIOP)</a:t>
            </a:r>
            <a:endParaRPr lang="en-US" sz="6000" b="1" dirty="0">
              <a:solidFill>
                <a:srgbClr val="C00000"/>
              </a:solidFill>
            </a:endParaRPr>
          </a:p>
        </p:txBody>
      </p:sp>
    </p:spTree>
    <p:extLst>
      <p:ext uri="{BB962C8B-B14F-4D97-AF65-F5344CB8AC3E}">
        <p14:creationId xmlns:p14="http://schemas.microsoft.com/office/powerpoint/2010/main" val="291211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dissolve">
                                      <p:cBhvr>
                                        <p:cTn id="13" dur="500"/>
                                        <p:tgtEl>
                                          <p:spTgt spid="1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dissolve">
                                      <p:cBhvr>
                                        <p:cTn id="16" dur="500"/>
                                        <p:tgtEl>
                                          <p:spTgt spid="1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dissolve">
                                      <p:cBhvr>
                                        <p:cTn id="19" dur="500"/>
                                        <p:tgtEl>
                                          <p:spTgt spid="14"/>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dissolve">
                                      <p:cBhvr>
                                        <p:cTn id="25" dur="500"/>
                                        <p:tgtEl>
                                          <p:spTgt spid="16"/>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dissolve">
                                      <p:cBhvr>
                                        <p:cTn id="28" dur="500"/>
                                        <p:tgtEl>
                                          <p:spTgt spid="17"/>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dissolve">
                                      <p:cBhvr>
                                        <p:cTn id="31" dur="500"/>
                                        <p:tgtEl>
                                          <p:spTgt spid="18"/>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dissolve">
                                      <p:cBhvr>
                                        <p:cTn id="34" dur="500"/>
                                        <p:tgtEl>
                                          <p:spTgt spid="19"/>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dissolve">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Industrial-Organizational Psychology</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p:txBody>
          <a:bodyPr>
            <a:normAutofit lnSpcReduction="10000"/>
          </a:bodyPr>
          <a:lstStyle/>
          <a:p>
            <a:pPr marL="457200" lvl="1" indent="0">
              <a:buNone/>
            </a:pPr>
            <a:r>
              <a:rPr lang="en-US" sz="3000" dirty="0"/>
              <a:t>“…the scientific study of working and the application of psychological principles to workplace issues facing individuals, teams, and organizations”</a:t>
            </a:r>
          </a:p>
          <a:p>
            <a:pPr marL="457200" lvl="1" indent="0">
              <a:buNone/>
            </a:pPr>
            <a:endParaRPr lang="en-US" sz="3000" dirty="0"/>
          </a:p>
          <a:p>
            <a:pPr lvl="1"/>
            <a:r>
              <a:rPr lang="en-US" sz="3000" dirty="0"/>
              <a:t>Trained as scientist-practitioners (can conduct research and engage in the practical application of science)</a:t>
            </a:r>
          </a:p>
          <a:p>
            <a:pPr lvl="1"/>
            <a:r>
              <a:rPr lang="en-US" sz="3000" dirty="0"/>
              <a:t>Apply the scientific method to study issues and conduct research about work</a:t>
            </a:r>
          </a:p>
          <a:p>
            <a:pPr lvl="1"/>
            <a:r>
              <a:rPr lang="en-US" sz="3000" dirty="0"/>
              <a:t>Apply research findings to the design of organizational, group, and individual activities at work</a:t>
            </a:r>
          </a:p>
        </p:txBody>
      </p:sp>
    </p:spTree>
    <p:extLst>
      <p:ext uri="{BB962C8B-B14F-4D97-AF65-F5344CB8AC3E}">
        <p14:creationId xmlns:p14="http://schemas.microsoft.com/office/powerpoint/2010/main" val="1986042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solidFill>
                  <a:srgbClr val="C00000"/>
                </a:solidFill>
                <a:latin typeface="+mn-lt"/>
              </a:rPr>
              <a:t>Industrial</a:t>
            </a:r>
            <a:r>
              <a:rPr lang="en-US" sz="4000" b="1" dirty="0">
                <a:latin typeface="+mn-lt"/>
              </a:rPr>
              <a:t>-Organizational Psychology</a:t>
            </a:r>
          </a:p>
        </p:txBody>
      </p:sp>
      <p:sp>
        <p:nvSpPr>
          <p:cNvPr id="13" name="Text Placeholder 12">
            <a:extLst>
              <a:ext uri="{FF2B5EF4-FFF2-40B4-BE49-F238E27FC236}">
                <a16:creationId xmlns:a16="http://schemas.microsoft.com/office/drawing/2014/main" id="{FF648E2A-1638-D543-A358-C84DA029E04D}"/>
              </a:ext>
            </a:extLst>
          </p:cNvPr>
          <p:cNvSpPr>
            <a:spLocks noGrp="1"/>
          </p:cNvSpPr>
          <p:nvPr>
            <p:ph type="body" idx="1"/>
          </p:nvPr>
        </p:nvSpPr>
        <p:spPr>
          <a:xfrm>
            <a:off x="839788" y="1413669"/>
            <a:ext cx="10515600" cy="823912"/>
          </a:xfrm>
        </p:spPr>
        <p:txBody>
          <a:bodyPr>
            <a:normAutofit/>
          </a:bodyPr>
          <a:lstStyle/>
          <a:p>
            <a:pPr>
              <a:lnSpc>
                <a:spcPct val="100000"/>
              </a:lnSpc>
            </a:pPr>
            <a:r>
              <a:rPr lang="en-US" sz="3000" b="0" dirty="0"/>
              <a:t>Two distinct, related components in the field…</a:t>
            </a:r>
          </a:p>
        </p:txBody>
      </p:sp>
      <p:sp>
        <p:nvSpPr>
          <p:cNvPr id="11" name="Content Placeholder 10">
            <a:extLst>
              <a:ext uri="{FF2B5EF4-FFF2-40B4-BE49-F238E27FC236}">
                <a16:creationId xmlns:a16="http://schemas.microsoft.com/office/drawing/2014/main" id="{A2D934BC-11C1-8F44-B6CE-FA36591C79D5}"/>
              </a:ext>
            </a:extLst>
          </p:cNvPr>
          <p:cNvSpPr>
            <a:spLocks noGrp="1"/>
          </p:cNvSpPr>
          <p:nvPr>
            <p:ph sz="half" idx="2"/>
          </p:nvPr>
        </p:nvSpPr>
        <p:spPr>
          <a:xfrm>
            <a:off x="839788" y="2505075"/>
            <a:ext cx="9857241" cy="3684588"/>
          </a:xfrm>
        </p:spPr>
        <p:txBody>
          <a:bodyPr>
            <a:normAutofit/>
          </a:bodyPr>
          <a:lstStyle/>
          <a:p>
            <a:r>
              <a:rPr lang="en-US" sz="3000" dirty="0"/>
              <a:t>The</a:t>
            </a:r>
            <a:r>
              <a:rPr lang="en-US" sz="3000" b="1" dirty="0"/>
              <a:t> Industrial</a:t>
            </a:r>
            <a:r>
              <a:rPr lang="en-US" sz="3000" dirty="0"/>
              <a:t> half focuses on the analysis of jobs, the recruitment, selection, and training of employees, and the evaluation of performance in the workplace (sometimes referred to as </a:t>
            </a:r>
            <a:r>
              <a:rPr lang="en-US" sz="3000" i="1" dirty="0"/>
              <a:t>Personnel Psychology</a:t>
            </a:r>
            <a:r>
              <a:rPr lang="en-US" sz="3000" dirty="0"/>
              <a:t>)</a:t>
            </a:r>
          </a:p>
          <a:p>
            <a:endParaRPr lang="en-US" sz="1000" dirty="0"/>
          </a:p>
          <a:p>
            <a:r>
              <a:rPr lang="en-US" sz="3000" dirty="0"/>
              <a:t>Research and practice topics include: job analysis, recruitment and selection, performance appraisal, training and development…</a:t>
            </a:r>
          </a:p>
        </p:txBody>
      </p:sp>
    </p:spTree>
    <p:extLst>
      <p:ext uri="{BB962C8B-B14F-4D97-AF65-F5344CB8AC3E}">
        <p14:creationId xmlns:p14="http://schemas.microsoft.com/office/powerpoint/2010/main" val="1146504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Job Analysis</a:t>
            </a:r>
          </a:p>
        </p:txBody>
      </p:sp>
      <p:sp>
        <p:nvSpPr>
          <p:cNvPr id="8" name="Content Placeholder 7">
            <a:extLst>
              <a:ext uri="{FF2B5EF4-FFF2-40B4-BE49-F238E27FC236}">
                <a16:creationId xmlns:a16="http://schemas.microsoft.com/office/drawing/2014/main" id="{1AB764B5-D7B5-2D47-A5CE-EBF3AAD0EDF3}"/>
              </a:ext>
            </a:extLst>
          </p:cNvPr>
          <p:cNvSpPr>
            <a:spLocks noGrp="1"/>
          </p:cNvSpPr>
          <p:nvPr>
            <p:ph idx="1"/>
          </p:nvPr>
        </p:nvSpPr>
        <p:spPr/>
        <p:txBody>
          <a:bodyPr>
            <a:normAutofit/>
          </a:bodyPr>
          <a:lstStyle/>
          <a:p>
            <a:pPr lvl="1"/>
            <a:r>
              <a:rPr lang="en-US" sz="3000" dirty="0"/>
              <a:t>What tasks the job entails</a:t>
            </a:r>
          </a:p>
          <a:p>
            <a:pPr lvl="1"/>
            <a:r>
              <a:rPr lang="en-US" sz="3000" dirty="0"/>
              <a:t>What skills the job requires</a:t>
            </a:r>
          </a:p>
          <a:p>
            <a:pPr lvl="1"/>
            <a:r>
              <a:rPr lang="en-US" sz="3000" dirty="0"/>
              <a:t>Where the job fits in the organization</a:t>
            </a:r>
          </a:p>
          <a:p>
            <a:pPr marL="457200" lvl="1" indent="0">
              <a:buNone/>
            </a:pPr>
            <a:endParaRPr lang="en-US" sz="3000" dirty="0"/>
          </a:p>
          <a:p>
            <a:pPr marL="457200" lvl="1" indent="0">
              <a:buNone/>
            </a:pPr>
            <a:endParaRPr lang="en-US" sz="3000" dirty="0"/>
          </a:p>
          <a:p>
            <a:pPr marL="457200" lvl="1" indent="0">
              <a:buNone/>
            </a:pPr>
            <a:r>
              <a:rPr lang="en-US" sz="3000" dirty="0"/>
              <a:t>How many of you have seen something like this in a job search? </a:t>
            </a:r>
            <a:endParaRPr lang="en-US" sz="3000" dirty="0">
              <a:solidFill>
                <a:srgbClr val="FF0000"/>
              </a:solidFill>
            </a:endParaRPr>
          </a:p>
        </p:txBody>
      </p:sp>
      <p:pic>
        <p:nvPicPr>
          <p:cNvPr id="6" name="Picture 5">
            <a:extLst>
              <a:ext uri="{FF2B5EF4-FFF2-40B4-BE49-F238E27FC236}">
                <a16:creationId xmlns:a16="http://schemas.microsoft.com/office/drawing/2014/main" id="{7DAA5A61-554A-D841-96CD-F8C6780D1400}"/>
              </a:ext>
            </a:extLst>
          </p:cNvPr>
          <p:cNvPicPr>
            <a:picLocks noChangeAspect="1"/>
          </p:cNvPicPr>
          <p:nvPr/>
        </p:nvPicPr>
        <p:blipFill>
          <a:blip r:embed="rId5"/>
          <a:stretch>
            <a:fillRect/>
          </a:stretch>
        </p:blipFill>
        <p:spPr>
          <a:xfrm>
            <a:off x="-8363" y="0"/>
            <a:ext cx="8394994" cy="6858000"/>
          </a:xfrm>
          <a:prstGeom prst="rect">
            <a:avLst/>
          </a:prstGeom>
        </p:spPr>
      </p:pic>
      <p:pic>
        <p:nvPicPr>
          <p:cNvPr id="3" name="Picture 2">
            <a:extLst>
              <a:ext uri="{FF2B5EF4-FFF2-40B4-BE49-F238E27FC236}">
                <a16:creationId xmlns:a16="http://schemas.microsoft.com/office/drawing/2014/main" id="{DB24F41B-076F-7B46-A459-4DCD8A712A31}"/>
              </a:ext>
            </a:extLst>
          </p:cNvPr>
          <p:cNvPicPr>
            <a:picLocks noChangeAspect="1"/>
          </p:cNvPicPr>
          <p:nvPr/>
        </p:nvPicPr>
        <p:blipFill rotWithShape="1">
          <a:blip r:embed="rId6"/>
          <a:srcRect l="3396" r="3638"/>
          <a:stretch/>
        </p:blipFill>
        <p:spPr>
          <a:xfrm>
            <a:off x="7595654" y="3797784"/>
            <a:ext cx="4557486" cy="2245688"/>
          </a:xfrm>
          <a:prstGeom prst="rect">
            <a:avLst/>
          </a:prstGeom>
        </p:spPr>
      </p:pic>
    </p:spTree>
    <p:extLst>
      <p:ext uri="{BB962C8B-B14F-4D97-AF65-F5344CB8AC3E}">
        <p14:creationId xmlns:p14="http://schemas.microsoft.com/office/powerpoint/2010/main" val="168561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1424</TotalTime>
  <Words>3950</Words>
  <Application>Microsoft Office PowerPoint</Application>
  <PresentationFormat>Widescreen</PresentationFormat>
  <Paragraphs>344</Paragraphs>
  <Slides>25</Slides>
  <Notes>24</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INDUSTRIAL-ORGANIZATIONAL PSYCHOLOGY</vt:lpstr>
      <vt:lpstr>Agenda</vt:lpstr>
      <vt:lpstr>How many of you…</vt:lpstr>
      <vt:lpstr>Work</vt:lpstr>
      <vt:lpstr>Changing World of Work</vt:lpstr>
      <vt:lpstr>PowerPoint Presentation</vt:lpstr>
      <vt:lpstr>Industrial-Organizational Psychology</vt:lpstr>
      <vt:lpstr>Industrial-Organizational Psychology</vt:lpstr>
      <vt:lpstr>Job Analysis</vt:lpstr>
      <vt:lpstr>Job Analysis</vt:lpstr>
      <vt:lpstr>Recruitment, Selection, and Placement</vt:lpstr>
      <vt:lpstr>Personnel Selection</vt:lpstr>
      <vt:lpstr>Worker Performance</vt:lpstr>
      <vt:lpstr>Industrial-Organizational Psychology</vt:lpstr>
      <vt:lpstr>Micro: Individual Level</vt:lpstr>
      <vt:lpstr>Motivation</vt:lpstr>
      <vt:lpstr>Motivation</vt:lpstr>
      <vt:lpstr>Meso: Teamwork</vt:lpstr>
      <vt:lpstr>Macro: Leadership</vt:lpstr>
      <vt:lpstr>My Research as an I/O Psychologist</vt:lpstr>
      <vt:lpstr>Thought Exercise!</vt:lpstr>
      <vt:lpstr>Diversity, Equity, and Inclusion </vt:lpstr>
      <vt:lpstr>Career Paths in I/O Psychology</vt:lpstr>
      <vt:lpstr>Interested in Pursuing a Career in I/O Psychology?</vt:lpstr>
      <vt:lpstr>Thank you for your time!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Bamberg</dc:creator>
  <cp:lastModifiedBy>Roni Reiter-Palmon</cp:lastModifiedBy>
  <cp:revision>99</cp:revision>
  <dcterms:created xsi:type="dcterms:W3CDTF">2020-06-26T19:58:44Z</dcterms:created>
  <dcterms:modified xsi:type="dcterms:W3CDTF">2020-08-29T16:12:27Z</dcterms:modified>
</cp:coreProperties>
</file>